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335" r:id="rId3"/>
    <p:sldId id="433" r:id="rId4"/>
    <p:sldId id="434" r:id="rId5"/>
    <p:sldId id="435" r:id="rId6"/>
    <p:sldId id="436" r:id="rId7"/>
    <p:sldId id="437" r:id="rId8"/>
    <p:sldId id="438" r:id="rId9"/>
    <p:sldId id="44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88"/>
    <p:restoredTop sz="96190"/>
  </p:normalViewPr>
  <p:slideViewPr>
    <p:cSldViewPr snapToGrid="0">
      <p:cViewPr varScale="1">
        <p:scale>
          <a:sx n="123" d="100"/>
          <a:sy n="123"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1</a:t>
            </a:fld>
            <a:endParaRPr lang="en-US"/>
          </a:p>
        </p:txBody>
      </p:sp>
    </p:spTree>
    <p:extLst>
      <p:ext uri="{BB962C8B-B14F-4D97-AF65-F5344CB8AC3E}">
        <p14:creationId xmlns:p14="http://schemas.microsoft.com/office/powerpoint/2010/main" val="3167144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2</a:t>
            </a:fld>
            <a:endParaRPr lang="en-US"/>
          </a:p>
        </p:txBody>
      </p:sp>
    </p:spTree>
    <p:extLst>
      <p:ext uri="{BB962C8B-B14F-4D97-AF65-F5344CB8AC3E}">
        <p14:creationId xmlns:p14="http://schemas.microsoft.com/office/powerpoint/2010/main" val="3003638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2/27/25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2/27/25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2/27/25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2/27/25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2/27/25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2/27/25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3.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emf"/><Relationship Id="rId2" Type="http://schemas.openxmlformats.org/officeDocument/2006/relationships/image" Target="../media/image440.png"/><Relationship Id="rId1" Type="http://schemas.openxmlformats.org/officeDocument/2006/relationships/slideLayout" Target="../slideLayouts/slideLayout6.xml"/><Relationship Id="rId6" Type="http://schemas.openxmlformats.org/officeDocument/2006/relationships/image" Target="../media/image481.png"/><Relationship Id="rId11" Type="http://schemas.openxmlformats.org/officeDocument/2006/relationships/image" Target="../media/image8.emf"/><Relationship Id="rId5" Type="http://schemas.openxmlformats.org/officeDocument/2006/relationships/image" Target="../media/image471.png"/><Relationship Id="rId10" Type="http://schemas.openxmlformats.org/officeDocument/2006/relationships/image" Target="../media/image7.emf"/><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60.png"/><Relationship Id="rId4" Type="http://schemas.openxmlformats.org/officeDocument/2006/relationships/image" Target="../media/image12.png"/><Relationship Id="rId9" Type="http://schemas.openxmlformats.org/officeDocument/2006/relationships/image" Target="../media/image60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10.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60.png"/><Relationship Id="rId1" Type="http://schemas.openxmlformats.org/officeDocument/2006/relationships/slideLayout" Target="../slideLayouts/slideLayout6.xml"/><Relationship Id="rId5" Type="http://schemas.openxmlformats.org/officeDocument/2006/relationships/image" Target="../media/image700.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Scattering Theory</a:t>
            </a:r>
          </a:p>
        </p:txBody>
      </p:sp>
    </p:spTree>
    <p:extLst>
      <p:ext uri="{BB962C8B-B14F-4D97-AF65-F5344CB8AC3E}">
        <p14:creationId xmlns:p14="http://schemas.microsoft.com/office/powerpoint/2010/main" val="222469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6C5D02-4045-E958-B1BA-F79E08ABF6BC}"/>
              </a:ext>
            </a:extLst>
          </p:cNvPr>
          <p:cNvSpPr>
            <a:spLocks noGrp="1"/>
          </p:cNvSpPr>
          <p:nvPr>
            <p:ph type="title"/>
          </p:nvPr>
        </p:nvSpPr>
        <p:spPr/>
        <p:txBody>
          <a:bodyPr/>
          <a:lstStyle/>
          <a:p>
            <a:r>
              <a:rPr lang="en-US" b="1" dirty="0"/>
              <a:t>Outline</a:t>
            </a:r>
          </a:p>
        </p:txBody>
      </p:sp>
      <p:sp>
        <p:nvSpPr>
          <p:cNvPr id="4" name="Content Placeholder 3">
            <a:extLst>
              <a:ext uri="{FF2B5EF4-FFF2-40B4-BE49-F238E27FC236}">
                <a16:creationId xmlns:a16="http://schemas.microsoft.com/office/drawing/2014/main" id="{E57347F8-3AFC-2E9C-0659-7516EB8E7F06}"/>
              </a:ext>
            </a:extLst>
          </p:cNvPr>
          <p:cNvSpPr>
            <a:spLocks noGrp="1"/>
          </p:cNvSpPr>
          <p:nvPr>
            <p:ph idx="1"/>
          </p:nvPr>
        </p:nvSpPr>
        <p:spPr/>
        <p:txBody>
          <a:bodyPr/>
          <a:lstStyle/>
          <a:p>
            <a:pPr marL="0" indent="0">
              <a:buNone/>
            </a:pPr>
            <a:endParaRPr lang="en-US" dirty="0"/>
          </a:p>
          <a:p>
            <a:r>
              <a:rPr lang="en-US" dirty="0"/>
              <a:t>Classical scattering of rigid spheres</a:t>
            </a:r>
          </a:p>
          <a:p>
            <a:r>
              <a:rPr lang="en-US" dirty="0"/>
              <a:t>Rutherford formula</a:t>
            </a:r>
          </a:p>
        </p:txBody>
      </p:sp>
    </p:spTree>
    <p:extLst>
      <p:ext uri="{BB962C8B-B14F-4D97-AF65-F5344CB8AC3E}">
        <p14:creationId xmlns:p14="http://schemas.microsoft.com/office/powerpoint/2010/main" val="3399272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26C9-1999-6798-E5AD-2C46C7286E11}"/>
              </a:ext>
            </a:extLst>
          </p:cNvPr>
          <p:cNvSpPr>
            <a:spLocks noGrp="1"/>
          </p:cNvSpPr>
          <p:nvPr>
            <p:ph type="title"/>
          </p:nvPr>
        </p:nvSpPr>
        <p:spPr>
          <a:xfrm>
            <a:off x="277091" y="0"/>
            <a:ext cx="10515600" cy="1325563"/>
          </a:xfrm>
        </p:spPr>
        <p:txBody>
          <a:bodyPr/>
          <a:lstStyle/>
          <a:p>
            <a:r>
              <a:rPr lang="en-US" b="1" dirty="0"/>
              <a:t>Re: Scattering theory: Classical</a:t>
            </a:r>
          </a:p>
        </p:txBody>
      </p:sp>
      <p:pic>
        <p:nvPicPr>
          <p:cNvPr id="4" name="Picture 3" descr="A line graph with a point and a point&#10;&#10;Description automatically generated with medium confidence">
            <a:extLst>
              <a:ext uri="{FF2B5EF4-FFF2-40B4-BE49-F238E27FC236}">
                <a16:creationId xmlns:a16="http://schemas.microsoft.com/office/drawing/2014/main" id="{3BF563B3-4283-8830-9DB6-CD2615D8C35F}"/>
              </a:ext>
            </a:extLst>
          </p:cNvPr>
          <p:cNvPicPr>
            <a:picLocks noChangeAspect="1"/>
          </p:cNvPicPr>
          <p:nvPr/>
        </p:nvPicPr>
        <p:blipFill>
          <a:blip r:embed="rId2"/>
          <a:stretch>
            <a:fillRect/>
          </a:stretch>
        </p:blipFill>
        <p:spPr>
          <a:xfrm>
            <a:off x="3564083" y="3107092"/>
            <a:ext cx="4260272" cy="3238911"/>
          </a:xfrm>
          <a:prstGeom prst="rect">
            <a:avLst/>
          </a:prstGeom>
        </p:spPr>
      </p:pic>
      <p:sp>
        <p:nvSpPr>
          <p:cNvPr id="6" name="TextBox 5">
            <a:extLst>
              <a:ext uri="{FF2B5EF4-FFF2-40B4-BE49-F238E27FC236}">
                <a16:creationId xmlns:a16="http://schemas.microsoft.com/office/drawing/2014/main" id="{19DDB501-EAE5-3097-545D-60797AE3D66D}"/>
              </a:ext>
            </a:extLst>
          </p:cNvPr>
          <p:cNvSpPr txBox="1"/>
          <p:nvPr/>
        </p:nvSpPr>
        <p:spPr>
          <a:xfrm>
            <a:off x="277091" y="1215104"/>
            <a:ext cx="11443854" cy="1754326"/>
          </a:xfrm>
          <a:prstGeom prst="rect">
            <a:avLst/>
          </a:prstGeom>
          <a:noFill/>
        </p:spPr>
        <p:txBody>
          <a:bodyPr wrap="square">
            <a:spAutoFit/>
          </a:bodyPr>
          <a:lstStyle/>
          <a:p>
            <a:r>
              <a:rPr lang="en-US" sz="1800" dirty="0">
                <a:effectLst/>
                <a:latin typeface="ACaslonPro"/>
              </a:rPr>
              <a:t>Imagine a particle incident on some scattering center (say, a marble bouncing off a bowling ball, or a proton fired at a heavy nucleus). It comes in with energy </a:t>
            </a:r>
            <a:r>
              <a:rPr lang="en-US" sz="1800" i="1" dirty="0">
                <a:effectLst/>
                <a:latin typeface="ACaslonPro"/>
              </a:rPr>
              <a:t>E </a:t>
            </a:r>
            <a:r>
              <a:rPr lang="en-US" sz="1800" dirty="0">
                <a:effectLst/>
                <a:latin typeface="ACaslonPro"/>
              </a:rPr>
              <a:t>and </a:t>
            </a:r>
            <a:r>
              <a:rPr lang="en-US" sz="1800" b="1" dirty="0">
                <a:effectLst/>
                <a:latin typeface="ACaslonPro"/>
              </a:rPr>
              <a:t>impact parameter </a:t>
            </a:r>
            <a:r>
              <a:rPr lang="en-US" sz="1800" i="1" dirty="0">
                <a:effectLst/>
                <a:latin typeface="ACaslonPro"/>
              </a:rPr>
              <a:t>b</a:t>
            </a:r>
            <a:r>
              <a:rPr lang="en-US" sz="1800" dirty="0">
                <a:effectLst/>
                <a:latin typeface="ACaslonPro"/>
              </a:rPr>
              <a:t>, and it emerges at some </a:t>
            </a:r>
            <a:r>
              <a:rPr lang="en-US" sz="1800" b="1" dirty="0">
                <a:effectLst/>
                <a:latin typeface="ACaslonPro"/>
              </a:rPr>
              <a:t>scattering angle </a:t>
            </a:r>
            <a:r>
              <a:rPr lang="el-GR" sz="1800" dirty="0">
                <a:effectLst/>
                <a:latin typeface="Tahoma" panose="020B0604030504040204" pitchFamily="34" charset="0"/>
              </a:rPr>
              <a:t>θ</a:t>
            </a:r>
            <a:r>
              <a:rPr lang="el-GR" sz="1800" dirty="0">
                <a:effectLst/>
                <a:latin typeface="ACaslonPro"/>
              </a:rPr>
              <a:t>—</a:t>
            </a:r>
            <a:r>
              <a:rPr lang="en-US" sz="1800" dirty="0">
                <a:effectLst/>
                <a:latin typeface="ACaslonPro"/>
              </a:rPr>
              <a:t>see Fig. (We’ll assume for simplicity that the target is symmetrical about the </a:t>
            </a:r>
            <a:r>
              <a:rPr lang="en-US" sz="1800" i="1" dirty="0">
                <a:effectLst/>
                <a:latin typeface="ACaslonPro"/>
              </a:rPr>
              <a:t>z </a:t>
            </a:r>
            <a:r>
              <a:rPr lang="en-US" sz="1800" dirty="0">
                <a:effectLst/>
                <a:latin typeface="ACaslonPro"/>
              </a:rPr>
              <a:t>axis, so the trajectory remains in one plane, and that the target is very heavy, so its recoil is negligible.) The essential problem of classical scattering theory is this: </a:t>
            </a:r>
          </a:p>
          <a:p>
            <a:r>
              <a:rPr lang="en-US" sz="1800" i="1" dirty="0">
                <a:effectLst/>
                <a:latin typeface="ACaslonPro"/>
              </a:rPr>
              <a:t>Given the impact parameter, calculate the scattering angle</a:t>
            </a:r>
            <a:r>
              <a:rPr lang="en-US" sz="1800" dirty="0">
                <a:effectLst/>
                <a:latin typeface="ACaslonPro"/>
              </a:rPr>
              <a:t>. </a:t>
            </a:r>
          </a:p>
          <a:p>
            <a:r>
              <a:rPr lang="en-US" sz="1800" dirty="0">
                <a:effectLst/>
                <a:latin typeface="ACaslonPro"/>
              </a:rPr>
              <a:t>Ordinarily, of course, the smaller the impact parameter, the greater the scattering angle. </a:t>
            </a:r>
            <a:endParaRPr lang="en-US" dirty="0"/>
          </a:p>
        </p:txBody>
      </p:sp>
    </p:spTree>
    <p:extLst>
      <p:ext uri="{BB962C8B-B14F-4D97-AF65-F5344CB8AC3E}">
        <p14:creationId xmlns:p14="http://schemas.microsoft.com/office/powerpoint/2010/main" val="121782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575F0E-A384-A71C-5E8D-2D1BF0F811AC}"/>
                  </a:ext>
                </a:extLst>
              </p:cNvPr>
              <p:cNvSpPr txBox="1"/>
              <p:nvPr/>
            </p:nvSpPr>
            <p:spPr>
              <a:xfrm>
                <a:off x="277091" y="1121171"/>
                <a:ext cx="11069782" cy="923330"/>
              </a:xfrm>
              <a:prstGeom prst="rect">
                <a:avLst/>
              </a:prstGeom>
              <a:noFill/>
            </p:spPr>
            <p:txBody>
              <a:bodyPr wrap="square">
                <a:spAutoFit/>
              </a:bodyPr>
              <a:lstStyle/>
              <a:p>
                <a:r>
                  <a:rPr lang="en-US" sz="1800" dirty="0">
                    <a:effectLst/>
                    <a:latin typeface="ACaslonPro"/>
                  </a:rPr>
                  <a:t>More generally, particles incident within an infinitesimal patch of cross-sectional area </a:t>
                </a:r>
                <a14:m>
                  <m:oMath xmlns:m="http://schemas.openxmlformats.org/officeDocument/2006/math">
                    <m:r>
                      <a:rPr lang="en-US" sz="1800" b="0" i="1" smtClean="0">
                        <a:effectLst/>
                        <a:latin typeface="Cambria Math" panose="02040503050406030204" pitchFamily="18" charset="0"/>
                      </a:rPr>
                      <m:t>𝑑</m:t>
                    </m:r>
                    <m:r>
                      <a:rPr lang="en-US" sz="1800" b="0" i="1" smtClean="0">
                        <a:effectLst/>
                        <a:latin typeface="Cambria Math" panose="02040503050406030204" pitchFamily="18" charset="0"/>
                        <a:ea typeface="Cambria Math" panose="02040503050406030204" pitchFamily="18" charset="0"/>
                      </a:rPr>
                      <m:t>𝜎</m:t>
                    </m:r>
                  </m:oMath>
                </a14:m>
                <a:r>
                  <a:rPr lang="en-US" sz="1800" dirty="0">
                    <a:effectLst/>
                    <a:latin typeface="ACaslonPro"/>
                  </a:rPr>
                  <a:t> will scatter </a:t>
                </a:r>
                <a:r>
                  <a:rPr lang="en-US" dirty="0"/>
                  <a:t>into a corresponding infinitesimal solid angle </a:t>
                </a:r>
                <a14:m>
                  <m:oMath xmlns:m="http://schemas.openxmlformats.org/officeDocument/2006/math">
                    <m:r>
                      <a:rPr lang="en-US" sz="1800" b="0" i="1" dirty="0" smtClean="0">
                        <a:effectLst/>
                        <a:latin typeface="Cambria Math" panose="02040503050406030204" pitchFamily="18" charset="0"/>
                      </a:rPr>
                      <m:t>𝑑</m:t>
                    </m:r>
                    <m:r>
                      <m:rPr>
                        <m:sty m:val="p"/>
                      </m:rPr>
                      <a:rPr lang="el-GR" sz="1800" b="0" i="1" dirty="0" smtClean="0">
                        <a:effectLst/>
                        <a:latin typeface="Cambria Math" panose="02040503050406030204" pitchFamily="18" charset="0"/>
                        <a:ea typeface="Cambria Math" panose="02040503050406030204" pitchFamily="18" charset="0"/>
                      </a:rPr>
                      <m:t>Ω</m:t>
                    </m:r>
                  </m:oMath>
                </a14:m>
                <a:r>
                  <a:rPr lang="en-US" sz="1800" dirty="0">
                    <a:effectLst/>
                    <a:latin typeface="ACaslonPro"/>
                  </a:rPr>
                  <a:t>. </a:t>
                </a:r>
                <a:r>
                  <a:rPr lang="en-US" dirty="0"/>
                  <a:t>The proportionality factor is a function of angle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r>
                      <a:rPr lang="en-US" b="0" i="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𝑑</m:t>
                    </m:r>
                    <m:r>
                      <m:rPr>
                        <m:sty m:val="p"/>
                      </m:rPr>
                      <a:rPr lang="el-GR" i="1" dirty="0">
                        <a:latin typeface="Cambria Math" panose="02040503050406030204" pitchFamily="18" charset="0"/>
                        <a:ea typeface="Cambria Math" panose="02040503050406030204" pitchFamily="18" charset="0"/>
                      </a:rPr>
                      <m:t>Ω</m:t>
                    </m:r>
                  </m:oMath>
                </a14:m>
                <a:endParaRPr lang="en-US" dirty="0"/>
              </a:p>
              <a:p>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F4575F0E-A384-A71C-5E8D-2D1BF0F811AC}"/>
                  </a:ext>
                </a:extLst>
              </p:cNvPr>
              <p:cNvSpPr txBox="1">
                <a:spLocks noRot="1" noChangeAspect="1" noMove="1" noResize="1" noEditPoints="1" noAdjustHandles="1" noChangeArrowheads="1" noChangeShapeType="1" noTextEdit="1"/>
              </p:cNvSpPr>
              <p:nvPr/>
            </p:nvSpPr>
            <p:spPr>
              <a:xfrm>
                <a:off x="277091" y="1121171"/>
                <a:ext cx="11069782" cy="923330"/>
              </a:xfrm>
              <a:prstGeom prst="rect">
                <a:avLst/>
              </a:prstGeom>
              <a:blipFill>
                <a:blip r:embed="rId2"/>
                <a:stretch>
                  <a:fillRect l="-458" t="-411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61B53F6-FFBA-F68A-0158-9C0D7F4F6370}"/>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 Scattering theory: Classical</a:t>
            </a:r>
          </a:p>
        </p:txBody>
      </p:sp>
      <p:pic>
        <p:nvPicPr>
          <p:cNvPr id="7" name="Picture 6">
            <a:extLst>
              <a:ext uri="{FF2B5EF4-FFF2-40B4-BE49-F238E27FC236}">
                <a16:creationId xmlns:a16="http://schemas.microsoft.com/office/drawing/2014/main" id="{9648D0CA-6E53-E775-6334-EEE17CC9E229}"/>
              </a:ext>
            </a:extLst>
          </p:cNvPr>
          <p:cNvPicPr>
            <a:picLocks noChangeAspect="1"/>
          </p:cNvPicPr>
          <p:nvPr/>
        </p:nvPicPr>
        <p:blipFill>
          <a:blip r:embed="rId3"/>
          <a:stretch>
            <a:fillRect/>
          </a:stretch>
        </p:blipFill>
        <p:spPr>
          <a:xfrm>
            <a:off x="5589030" y="1883689"/>
            <a:ext cx="2133600" cy="571500"/>
          </a:xfrm>
          <a:prstGeom prst="rect">
            <a:avLst/>
          </a:prstGeom>
        </p:spPr>
      </p:pic>
      <p:pic>
        <p:nvPicPr>
          <p:cNvPr id="9" name="Picture 8" descr="A diagram of a circle with a line and a circle with a line and a circle with a line and a circle with a circle with a line and a circle with a circle with a circle with&#10;&#10;Description automatically generated with medium confidence">
            <a:extLst>
              <a:ext uri="{FF2B5EF4-FFF2-40B4-BE49-F238E27FC236}">
                <a16:creationId xmlns:a16="http://schemas.microsoft.com/office/drawing/2014/main" id="{194ED927-9D35-96F5-E9A6-CAE7921BACBA}"/>
              </a:ext>
            </a:extLst>
          </p:cNvPr>
          <p:cNvPicPr>
            <a:picLocks noChangeAspect="1"/>
          </p:cNvPicPr>
          <p:nvPr/>
        </p:nvPicPr>
        <p:blipFill>
          <a:blip r:embed="rId4"/>
          <a:stretch>
            <a:fillRect/>
          </a:stretch>
        </p:blipFill>
        <p:spPr>
          <a:xfrm>
            <a:off x="2372013" y="2383659"/>
            <a:ext cx="6788727" cy="305334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229366-C3D1-CF9A-ACEB-C76E85B1F3D9}"/>
                  </a:ext>
                </a:extLst>
              </p:cNvPr>
              <p:cNvSpPr txBox="1"/>
              <p:nvPr/>
            </p:nvSpPr>
            <p:spPr>
              <a:xfrm>
                <a:off x="2372013" y="1921994"/>
                <a:ext cx="21969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𝜎</m:t>
                      </m:r>
                      <m:r>
                        <a:rPr lang="en-US" sz="2400" b="0" i="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𝑑</m:t>
                      </m:r>
                      <m:r>
                        <m:rPr>
                          <m:sty m:val="p"/>
                        </m:rPr>
                        <a:rPr lang="el-GR" sz="2400" i="1" dirty="0">
                          <a:latin typeface="Cambria Math" panose="02040503050406030204" pitchFamily="18" charset="0"/>
                          <a:ea typeface="Cambria Math" panose="02040503050406030204" pitchFamily="18" charset="0"/>
                        </a:rPr>
                        <m:t>Ω</m:t>
                      </m:r>
                    </m:oMath>
                  </m:oMathPara>
                </a14:m>
                <a:endParaRPr lang="en-US" sz="2400" dirty="0"/>
              </a:p>
            </p:txBody>
          </p:sp>
        </mc:Choice>
        <mc:Fallback xmlns="">
          <p:sp>
            <p:nvSpPr>
              <p:cNvPr id="13" name="TextBox 12">
                <a:extLst>
                  <a:ext uri="{FF2B5EF4-FFF2-40B4-BE49-F238E27FC236}">
                    <a16:creationId xmlns:a16="http://schemas.microsoft.com/office/drawing/2014/main" id="{7F229366-C3D1-CF9A-ACEB-C76E85B1F3D9}"/>
                  </a:ext>
                </a:extLst>
              </p:cNvPr>
              <p:cNvSpPr txBox="1">
                <a:spLocks noRot="1" noChangeAspect="1" noMove="1" noResize="1" noEditPoints="1" noAdjustHandles="1" noChangeArrowheads="1" noChangeShapeType="1" noTextEdit="1"/>
              </p:cNvSpPr>
              <p:nvPr/>
            </p:nvSpPr>
            <p:spPr>
              <a:xfrm>
                <a:off x="2372013" y="1921994"/>
                <a:ext cx="2196948" cy="461665"/>
              </a:xfrm>
              <a:prstGeom prst="rect">
                <a:avLst/>
              </a:prstGeom>
              <a:blipFill>
                <a:blip r:embed="rId5"/>
                <a:stretch>
                  <a:fillRect b="-18919"/>
                </a:stretch>
              </a:blipFill>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2229FAB9-063F-4BAD-D960-A22F23ADB559}"/>
              </a:ext>
            </a:extLst>
          </p:cNvPr>
          <p:cNvSpPr/>
          <p:nvPr/>
        </p:nvSpPr>
        <p:spPr>
          <a:xfrm>
            <a:off x="4954202" y="2012826"/>
            <a:ext cx="415637" cy="361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07DFD43-DEB1-D743-E500-81051F3108F8}"/>
              </a:ext>
            </a:extLst>
          </p:cNvPr>
          <p:cNvGrpSpPr/>
          <p:nvPr/>
        </p:nvGrpSpPr>
        <p:grpSpPr>
          <a:xfrm>
            <a:off x="277091" y="5455213"/>
            <a:ext cx="11537373" cy="407423"/>
            <a:chOff x="277090" y="5532383"/>
            <a:chExt cx="11537373" cy="40742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7905AF-106C-B2E2-ADAA-ED1043AB0B52}"/>
                    </a:ext>
                  </a:extLst>
                </p:cNvPr>
                <p:cNvSpPr txBox="1"/>
                <p:nvPr/>
              </p:nvSpPr>
              <p:spPr>
                <a:xfrm>
                  <a:off x="277090" y="5532383"/>
                  <a:ext cx="11537373" cy="369332"/>
                </a:xfrm>
                <a:prstGeom prst="rect">
                  <a:avLst/>
                </a:prstGeom>
                <a:noFill/>
              </p:spPr>
              <p:txBody>
                <a:bodyPr wrap="square">
                  <a:spAutoFit/>
                </a:bodyPr>
                <a:lstStyle/>
                <a:p>
                  <a:r>
                    <a:rPr lang="en-US" sz="1800" dirty="0">
                      <a:effectLst/>
                      <a:latin typeface="ACaslonPro"/>
                    </a:rPr>
                    <a:t>In terms of the impact parameter and the azimuthal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𝜙</m:t>
                      </m:r>
                    </m:oMath>
                  </a14:m>
                  <a:r>
                    <a:rPr lang="el-GR" sz="1800" dirty="0">
                      <a:effectLst/>
                      <a:latin typeface="ACaslonPro"/>
                    </a:rPr>
                    <a:t> </a:t>
                  </a:r>
                  <a:r>
                    <a:rPr lang="en-US" sz="1800" dirty="0">
                      <a:effectLst/>
                      <a:latin typeface="ACaslonPro"/>
                    </a:rPr>
                    <a:t>                                           and</a:t>
                  </a:r>
                  <a:endParaRPr lang="el-GR" dirty="0"/>
                </a:p>
              </p:txBody>
            </p:sp>
          </mc:Choice>
          <mc:Fallback xmlns="">
            <p:sp>
              <p:nvSpPr>
                <p:cNvPr id="15" name="TextBox 14">
                  <a:extLst>
                    <a:ext uri="{FF2B5EF4-FFF2-40B4-BE49-F238E27FC236}">
                      <a16:creationId xmlns:a16="http://schemas.microsoft.com/office/drawing/2014/main" id="{637905AF-106C-B2E2-ADAA-ED1043AB0B52}"/>
                    </a:ext>
                  </a:extLst>
                </p:cNvPr>
                <p:cNvSpPr txBox="1">
                  <a:spLocks noRot="1" noChangeAspect="1" noMove="1" noResize="1" noEditPoints="1" noAdjustHandles="1" noChangeArrowheads="1" noChangeShapeType="1" noTextEdit="1"/>
                </p:cNvSpPr>
                <p:nvPr/>
              </p:nvSpPr>
              <p:spPr>
                <a:xfrm>
                  <a:off x="277090" y="5532383"/>
                  <a:ext cx="11537373" cy="369332"/>
                </a:xfrm>
                <a:prstGeom prst="rect">
                  <a:avLst/>
                </a:prstGeom>
                <a:blipFill>
                  <a:blip r:embed="rId6"/>
                  <a:stretch>
                    <a:fillRect l="-440" t="-6667" b="-26667"/>
                  </a:stretch>
                </a:blipFill>
              </p:spPr>
              <p:txBody>
                <a:bodyPr/>
                <a:lstStyle/>
                <a:p>
                  <a:r>
                    <a:rPr lang="en-US">
                      <a:noFill/>
                    </a:rPr>
                    <a:t> </a:t>
                  </a:r>
                </a:p>
              </p:txBody>
            </p:sp>
          </mc:Fallback>
        </mc:AlternateContent>
        <p:pic>
          <p:nvPicPr>
            <p:cNvPr id="17" name="Picture 16" descr="A close up of a letter&#10;&#10;Description automatically generated">
              <a:extLst>
                <a:ext uri="{FF2B5EF4-FFF2-40B4-BE49-F238E27FC236}">
                  <a16:creationId xmlns:a16="http://schemas.microsoft.com/office/drawing/2014/main" id="{9AEC8A67-C48A-735D-A3B2-9778F7F26DA4}"/>
                </a:ext>
              </a:extLst>
            </p:cNvPr>
            <p:cNvPicPr>
              <a:picLocks noChangeAspect="1"/>
            </p:cNvPicPr>
            <p:nvPr/>
          </p:nvPicPr>
          <p:blipFill>
            <a:blip r:embed="rId7"/>
            <a:stretch>
              <a:fillRect/>
            </a:stretch>
          </p:blipFill>
          <p:spPr>
            <a:xfrm>
              <a:off x="6096000" y="5546329"/>
              <a:ext cx="1966469" cy="355386"/>
            </a:xfrm>
            <a:prstGeom prst="rect">
              <a:avLst/>
            </a:prstGeom>
          </p:spPr>
        </p:pic>
        <p:pic>
          <p:nvPicPr>
            <p:cNvPr id="19" name="Picture 18" descr="A black letter on a white background&#10;&#10;Description automatically generated">
              <a:extLst>
                <a:ext uri="{FF2B5EF4-FFF2-40B4-BE49-F238E27FC236}">
                  <a16:creationId xmlns:a16="http://schemas.microsoft.com/office/drawing/2014/main" id="{B85F0FC0-50E8-F9E5-18EF-BB4F399C9E16}"/>
                </a:ext>
              </a:extLst>
            </p:cNvPr>
            <p:cNvPicPr>
              <a:picLocks noChangeAspect="1"/>
            </p:cNvPicPr>
            <p:nvPr/>
          </p:nvPicPr>
          <p:blipFill>
            <a:blip r:embed="rId8"/>
            <a:stretch>
              <a:fillRect/>
            </a:stretch>
          </p:blipFill>
          <p:spPr>
            <a:xfrm>
              <a:off x="8730672" y="5558724"/>
              <a:ext cx="2346037" cy="381082"/>
            </a:xfrm>
            <a:prstGeom prst="rect">
              <a:avLst/>
            </a:prstGeom>
          </p:spPr>
        </p:pic>
      </p:grpSp>
      <p:pic>
        <p:nvPicPr>
          <p:cNvPr id="23" name="Picture 22" descr="A mathematical equation with black text&#10;&#10;Description automatically generated">
            <a:extLst>
              <a:ext uri="{FF2B5EF4-FFF2-40B4-BE49-F238E27FC236}">
                <a16:creationId xmlns:a16="http://schemas.microsoft.com/office/drawing/2014/main" id="{249B3F29-49F9-CFCD-8E4C-EDF4082D595D}"/>
              </a:ext>
            </a:extLst>
          </p:cNvPr>
          <p:cNvPicPr>
            <a:picLocks noChangeAspect="1"/>
          </p:cNvPicPr>
          <p:nvPr/>
        </p:nvPicPr>
        <p:blipFill>
          <a:blip r:embed="rId9"/>
          <a:stretch>
            <a:fillRect/>
          </a:stretch>
        </p:blipFill>
        <p:spPr>
          <a:xfrm>
            <a:off x="4491900" y="5794371"/>
            <a:ext cx="2540000" cy="977900"/>
          </a:xfrm>
          <a:prstGeom prst="rect">
            <a:avLst/>
          </a:prstGeom>
        </p:spPr>
      </p:pic>
      <p:sp>
        <p:nvSpPr>
          <p:cNvPr id="25" name="TextBox 24">
            <a:extLst>
              <a:ext uri="{FF2B5EF4-FFF2-40B4-BE49-F238E27FC236}">
                <a16:creationId xmlns:a16="http://schemas.microsoft.com/office/drawing/2014/main" id="{13236606-5742-ADE0-59DC-66FAE1E3C2FC}"/>
              </a:ext>
            </a:extLst>
          </p:cNvPr>
          <p:cNvSpPr txBox="1"/>
          <p:nvPr/>
        </p:nvSpPr>
        <p:spPr>
          <a:xfrm>
            <a:off x="7408438" y="5888977"/>
            <a:ext cx="4561889" cy="923330"/>
          </a:xfrm>
          <a:prstGeom prst="rect">
            <a:avLst/>
          </a:prstGeom>
          <a:noFill/>
        </p:spPr>
        <p:txBody>
          <a:bodyPr wrap="square">
            <a:spAutoFit/>
          </a:bodyPr>
          <a:lstStyle/>
          <a:p>
            <a:r>
              <a:rPr lang="en-US" sz="1800" dirty="0">
                <a:effectLst/>
                <a:latin typeface="ACaslonPro"/>
              </a:rPr>
              <a:t>Since </a:t>
            </a:r>
            <a:r>
              <a:rPr lang="el-GR" sz="1800" dirty="0">
                <a:effectLst/>
                <a:latin typeface="Tahoma" panose="020B0604030504040204" pitchFamily="34" charset="0"/>
              </a:rPr>
              <a:t>θ </a:t>
            </a:r>
            <a:r>
              <a:rPr lang="en-US" sz="1800" dirty="0">
                <a:effectLst/>
                <a:latin typeface="ACaslonPro"/>
              </a:rPr>
              <a:t>is typically a </a:t>
            </a:r>
            <a:r>
              <a:rPr lang="en-US" sz="1800" i="1" dirty="0">
                <a:effectLst/>
                <a:latin typeface="ACaslonPro"/>
              </a:rPr>
              <a:t>decreasing </a:t>
            </a:r>
            <a:r>
              <a:rPr lang="en-US" sz="1800" dirty="0">
                <a:effectLst/>
                <a:latin typeface="ACaslonPro"/>
              </a:rPr>
              <a:t>function of </a:t>
            </a:r>
            <a:r>
              <a:rPr lang="en-US" sz="1800" i="1" dirty="0">
                <a:effectLst/>
                <a:latin typeface="ACaslonPro"/>
              </a:rPr>
              <a:t>b</a:t>
            </a:r>
            <a:r>
              <a:rPr lang="en-US" sz="1800" dirty="0">
                <a:effectLst/>
                <a:latin typeface="ACaslonPro"/>
              </a:rPr>
              <a:t>, </a:t>
            </a:r>
          </a:p>
          <a:p>
            <a:r>
              <a:rPr lang="en-US" sz="1800" dirty="0">
                <a:effectLst/>
                <a:latin typeface="ACaslonPro"/>
              </a:rPr>
              <a:t>the derivative is actually negative—hence the </a:t>
            </a:r>
          </a:p>
          <a:p>
            <a:r>
              <a:rPr lang="en-US" sz="1800" dirty="0">
                <a:effectLst/>
                <a:latin typeface="ACaslonPro"/>
              </a:rPr>
              <a:t>absolute value sign. </a:t>
            </a:r>
            <a:endParaRPr lang="en-US" dirty="0"/>
          </a:p>
        </p:txBody>
      </p:sp>
    </p:spTree>
    <p:extLst>
      <p:ext uri="{BB962C8B-B14F-4D97-AF65-F5344CB8AC3E}">
        <p14:creationId xmlns:p14="http://schemas.microsoft.com/office/powerpoint/2010/main" val="26702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575F0E-A384-A71C-5E8D-2D1BF0F811AC}"/>
                  </a:ext>
                </a:extLst>
              </p:cNvPr>
              <p:cNvSpPr txBox="1"/>
              <p:nvPr/>
            </p:nvSpPr>
            <p:spPr>
              <a:xfrm>
                <a:off x="277091" y="1121171"/>
                <a:ext cx="11069782" cy="923330"/>
              </a:xfrm>
              <a:prstGeom prst="rect">
                <a:avLst/>
              </a:prstGeom>
              <a:noFill/>
            </p:spPr>
            <p:txBody>
              <a:bodyPr wrap="square">
                <a:spAutoFit/>
              </a:bodyPr>
              <a:lstStyle/>
              <a:p>
                <a:r>
                  <a:rPr lang="en-US" sz="1800" dirty="0">
                    <a:effectLst/>
                    <a:latin typeface="ACaslonPro"/>
                  </a:rPr>
                  <a:t>More generally, particles incident within an infinitesimal patch of cross-sectional area </a:t>
                </a:r>
                <a14:m>
                  <m:oMath xmlns:m="http://schemas.openxmlformats.org/officeDocument/2006/math">
                    <m:r>
                      <a:rPr lang="en-US" sz="1800" b="0" i="1" smtClean="0">
                        <a:effectLst/>
                        <a:latin typeface="Cambria Math" panose="02040503050406030204" pitchFamily="18" charset="0"/>
                      </a:rPr>
                      <m:t>𝑑</m:t>
                    </m:r>
                    <m:r>
                      <a:rPr lang="en-US" sz="1800" b="0" i="1" smtClean="0">
                        <a:effectLst/>
                        <a:latin typeface="Cambria Math" panose="02040503050406030204" pitchFamily="18" charset="0"/>
                        <a:ea typeface="Cambria Math" panose="02040503050406030204" pitchFamily="18" charset="0"/>
                      </a:rPr>
                      <m:t>𝜎</m:t>
                    </m:r>
                  </m:oMath>
                </a14:m>
                <a:r>
                  <a:rPr lang="en-US" sz="1800" dirty="0">
                    <a:effectLst/>
                    <a:latin typeface="ACaslonPro"/>
                  </a:rPr>
                  <a:t> will scatter </a:t>
                </a:r>
                <a:r>
                  <a:rPr lang="en-US" dirty="0"/>
                  <a:t>into a corresponding infinitesimal solid angle </a:t>
                </a:r>
                <a14:m>
                  <m:oMath xmlns:m="http://schemas.openxmlformats.org/officeDocument/2006/math">
                    <m:r>
                      <a:rPr lang="en-US" sz="1800" b="0" i="1" dirty="0" smtClean="0">
                        <a:effectLst/>
                        <a:latin typeface="Cambria Math" panose="02040503050406030204" pitchFamily="18" charset="0"/>
                      </a:rPr>
                      <m:t>𝑑</m:t>
                    </m:r>
                    <m:r>
                      <m:rPr>
                        <m:sty m:val="p"/>
                      </m:rPr>
                      <a:rPr lang="el-GR" sz="1800" b="0" i="1" dirty="0" smtClean="0">
                        <a:effectLst/>
                        <a:latin typeface="Cambria Math" panose="02040503050406030204" pitchFamily="18" charset="0"/>
                        <a:ea typeface="Cambria Math" panose="02040503050406030204" pitchFamily="18" charset="0"/>
                      </a:rPr>
                      <m:t>Ω</m:t>
                    </m:r>
                  </m:oMath>
                </a14:m>
                <a:r>
                  <a:rPr lang="en-US" sz="1800" dirty="0">
                    <a:effectLst/>
                    <a:latin typeface="ACaslonPro"/>
                  </a:rPr>
                  <a:t>. </a:t>
                </a:r>
                <a:r>
                  <a:rPr lang="en-US" dirty="0"/>
                  <a:t>The proportionality factor is a function of angle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𝜎</m:t>
                    </m:r>
                    <m:r>
                      <a:rPr lang="en-US" b="0" i="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𝑑</m:t>
                    </m:r>
                    <m:r>
                      <m:rPr>
                        <m:sty m:val="p"/>
                      </m:rPr>
                      <a:rPr lang="el-GR" i="1" dirty="0">
                        <a:latin typeface="Cambria Math" panose="02040503050406030204" pitchFamily="18" charset="0"/>
                        <a:ea typeface="Cambria Math" panose="02040503050406030204" pitchFamily="18" charset="0"/>
                      </a:rPr>
                      <m:t>Ω</m:t>
                    </m:r>
                  </m:oMath>
                </a14:m>
                <a:endParaRPr lang="en-US" dirty="0"/>
              </a:p>
              <a:p>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F4575F0E-A384-A71C-5E8D-2D1BF0F811AC}"/>
                  </a:ext>
                </a:extLst>
              </p:cNvPr>
              <p:cNvSpPr txBox="1">
                <a:spLocks noRot="1" noChangeAspect="1" noMove="1" noResize="1" noEditPoints="1" noAdjustHandles="1" noChangeArrowheads="1" noChangeShapeType="1" noTextEdit="1"/>
              </p:cNvSpPr>
              <p:nvPr/>
            </p:nvSpPr>
            <p:spPr>
              <a:xfrm>
                <a:off x="277091" y="1121171"/>
                <a:ext cx="11069782" cy="923330"/>
              </a:xfrm>
              <a:prstGeom prst="rect">
                <a:avLst/>
              </a:prstGeom>
              <a:blipFill>
                <a:blip r:embed="rId2"/>
                <a:stretch>
                  <a:fillRect l="-458" t="-4110"/>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C61B53F6-FFBA-F68A-0158-9C0D7F4F6370}"/>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Classical</a:t>
            </a:r>
          </a:p>
        </p:txBody>
      </p:sp>
      <p:pic>
        <p:nvPicPr>
          <p:cNvPr id="7" name="Picture 6">
            <a:extLst>
              <a:ext uri="{FF2B5EF4-FFF2-40B4-BE49-F238E27FC236}">
                <a16:creationId xmlns:a16="http://schemas.microsoft.com/office/drawing/2014/main" id="{9648D0CA-6E53-E775-6334-EEE17CC9E229}"/>
              </a:ext>
            </a:extLst>
          </p:cNvPr>
          <p:cNvPicPr>
            <a:picLocks noChangeAspect="1"/>
          </p:cNvPicPr>
          <p:nvPr/>
        </p:nvPicPr>
        <p:blipFill>
          <a:blip r:embed="rId3"/>
          <a:stretch>
            <a:fillRect/>
          </a:stretch>
        </p:blipFill>
        <p:spPr>
          <a:xfrm>
            <a:off x="5589030" y="1883689"/>
            <a:ext cx="2133600" cy="571500"/>
          </a:xfrm>
          <a:prstGeom prst="rect">
            <a:avLst/>
          </a:prstGeom>
        </p:spPr>
      </p:pic>
      <p:pic>
        <p:nvPicPr>
          <p:cNvPr id="9" name="Picture 8" descr="A diagram of a circle with a line and a circle with a line and a circle with a line and a circle with a circle with a line and a circle with a circle with a circle with&#10;&#10;Description automatically generated with medium confidence">
            <a:extLst>
              <a:ext uri="{FF2B5EF4-FFF2-40B4-BE49-F238E27FC236}">
                <a16:creationId xmlns:a16="http://schemas.microsoft.com/office/drawing/2014/main" id="{194ED927-9D35-96F5-E9A6-CAE7921BACBA}"/>
              </a:ext>
            </a:extLst>
          </p:cNvPr>
          <p:cNvPicPr>
            <a:picLocks noChangeAspect="1"/>
          </p:cNvPicPr>
          <p:nvPr/>
        </p:nvPicPr>
        <p:blipFill>
          <a:blip r:embed="rId4"/>
          <a:stretch>
            <a:fillRect/>
          </a:stretch>
        </p:blipFill>
        <p:spPr>
          <a:xfrm>
            <a:off x="2372013" y="2383659"/>
            <a:ext cx="6788727" cy="3053341"/>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229366-C3D1-CF9A-ACEB-C76E85B1F3D9}"/>
                  </a:ext>
                </a:extLst>
              </p:cNvPr>
              <p:cNvSpPr txBox="1"/>
              <p:nvPr/>
            </p:nvSpPr>
            <p:spPr>
              <a:xfrm>
                <a:off x="2372013" y="1921994"/>
                <a:ext cx="21969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D</m:t>
                      </m:r>
                      <m:d>
                        <m:dPr>
                          <m:ctrlPr>
                            <a:rPr lang="en-US" sz="2400" b="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𝑑</m:t>
                      </m:r>
                      <m:r>
                        <a:rPr lang="en-US" sz="2400" i="1">
                          <a:latin typeface="Cambria Math" panose="02040503050406030204" pitchFamily="18" charset="0"/>
                          <a:ea typeface="Cambria Math" panose="02040503050406030204" pitchFamily="18" charset="0"/>
                        </a:rPr>
                        <m:t>𝜎</m:t>
                      </m:r>
                      <m:r>
                        <a:rPr lang="en-US" sz="2400" b="0" i="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𝑑</m:t>
                      </m:r>
                      <m:r>
                        <m:rPr>
                          <m:sty m:val="p"/>
                        </m:rPr>
                        <a:rPr lang="el-GR" sz="2400" i="1" dirty="0">
                          <a:latin typeface="Cambria Math" panose="02040503050406030204" pitchFamily="18" charset="0"/>
                          <a:ea typeface="Cambria Math" panose="02040503050406030204" pitchFamily="18" charset="0"/>
                        </a:rPr>
                        <m:t>Ω</m:t>
                      </m:r>
                    </m:oMath>
                  </m:oMathPara>
                </a14:m>
                <a:endParaRPr lang="en-US" sz="2400" dirty="0"/>
              </a:p>
            </p:txBody>
          </p:sp>
        </mc:Choice>
        <mc:Fallback xmlns="">
          <p:sp>
            <p:nvSpPr>
              <p:cNvPr id="13" name="TextBox 12">
                <a:extLst>
                  <a:ext uri="{FF2B5EF4-FFF2-40B4-BE49-F238E27FC236}">
                    <a16:creationId xmlns:a16="http://schemas.microsoft.com/office/drawing/2014/main" id="{7F229366-C3D1-CF9A-ACEB-C76E85B1F3D9}"/>
                  </a:ext>
                </a:extLst>
              </p:cNvPr>
              <p:cNvSpPr txBox="1">
                <a:spLocks noRot="1" noChangeAspect="1" noMove="1" noResize="1" noEditPoints="1" noAdjustHandles="1" noChangeArrowheads="1" noChangeShapeType="1" noTextEdit="1"/>
              </p:cNvSpPr>
              <p:nvPr/>
            </p:nvSpPr>
            <p:spPr>
              <a:xfrm>
                <a:off x="2372013" y="1921994"/>
                <a:ext cx="2196948" cy="461665"/>
              </a:xfrm>
              <a:prstGeom prst="rect">
                <a:avLst/>
              </a:prstGeom>
              <a:blipFill>
                <a:blip r:embed="rId5"/>
                <a:stretch>
                  <a:fillRect b="-18919"/>
                </a:stretch>
              </a:blipFill>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2229FAB9-063F-4BAD-D960-A22F23ADB559}"/>
              </a:ext>
            </a:extLst>
          </p:cNvPr>
          <p:cNvSpPr/>
          <p:nvPr/>
        </p:nvSpPr>
        <p:spPr>
          <a:xfrm>
            <a:off x="4954202" y="2012826"/>
            <a:ext cx="415637" cy="361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07DFD43-DEB1-D743-E500-81051F3108F8}"/>
              </a:ext>
            </a:extLst>
          </p:cNvPr>
          <p:cNvGrpSpPr/>
          <p:nvPr/>
        </p:nvGrpSpPr>
        <p:grpSpPr>
          <a:xfrm>
            <a:off x="277091" y="5455213"/>
            <a:ext cx="11537373" cy="407423"/>
            <a:chOff x="277090" y="5532383"/>
            <a:chExt cx="11537373" cy="40742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7905AF-106C-B2E2-ADAA-ED1043AB0B52}"/>
                    </a:ext>
                  </a:extLst>
                </p:cNvPr>
                <p:cNvSpPr txBox="1"/>
                <p:nvPr/>
              </p:nvSpPr>
              <p:spPr>
                <a:xfrm>
                  <a:off x="277090" y="5532383"/>
                  <a:ext cx="11537373" cy="369332"/>
                </a:xfrm>
                <a:prstGeom prst="rect">
                  <a:avLst/>
                </a:prstGeom>
                <a:noFill/>
              </p:spPr>
              <p:txBody>
                <a:bodyPr wrap="square">
                  <a:spAutoFit/>
                </a:bodyPr>
                <a:lstStyle/>
                <a:p>
                  <a:r>
                    <a:rPr lang="en-US" sz="1800" dirty="0">
                      <a:effectLst/>
                      <a:latin typeface="ACaslonPro"/>
                    </a:rPr>
                    <a:t>In terms of the impact parameter and the azimuthal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𝜙</m:t>
                      </m:r>
                    </m:oMath>
                  </a14:m>
                  <a:r>
                    <a:rPr lang="el-GR" sz="1800" dirty="0">
                      <a:effectLst/>
                      <a:latin typeface="ACaslonPro"/>
                    </a:rPr>
                    <a:t> </a:t>
                  </a:r>
                  <a:r>
                    <a:rPr lang="en-US" sz="1800" dirty="0">
                      <a:effectLst/>
                      <a:latin typeface="ACaslonPro"/>
                    </a:rPr>
                    <a:t>                                           and</a:t>
                  </a:r>
                  <a:endParaRPr lang="el-GR" dirty="0"/>
                </a:p>
              </p:txBody>
            </p:sp>
          </mc:Choice>
          <mc:Fallback xmlns="">
            <p:sp>
              <p:nvSpPr>
                <p:cNvPr id="15" name="TextBox 14">
                  <a:extLst>
                    <a:ext uri="{FF2B5EF4-FFF2-40B4-BE49-F238E27FC236}">
                      <a16:creationId xmlns:a16="http://schemas.microsoft.com/office/drawing/2014/main" id="{637905AF-106C-B2E2-ADAA-ED1043AB0B52}"/>
                    </a:ext>
                  </a:extLst>
                </p:cNvPr>
                <p:cNvSpPr txBox="1">
                  <a:spLocks noRot="1" noChangeAspect="1" noMove="1" noResize="1" noEditPoints="1" noAdjustHandles="1" noChangeArrowheads="1" noChangeShapeType="1" noTextEdit="1"/>
                </p:cNvSpPr>
                <p:nvPr/>
              </p:nvSpPr>
              <p:spPr>
                <a:xfrm>
                  <a:off x="277090" y="5532383"/>
                  <a:ext cx="11537373" cy="369332"/>
                </a:xfrm>
                <a:prstGeom prst="rect">
                  <a:avLst/>
                </a:prstGeom>
                <a:blipFill>
                  <a:blip r:embed="rId6"/>
                  <a:stretch>
                    <a:fillRect l="-440" t="-6667" b="-26667"/>
                  </a:stretch>
                </a:blipFill>
              </p:spPr>
              <p:txBody>
                <a:bodyPr/>
                <a:lstStyle/>
                <a:p>
                  <a:r>
                    <a:rPr lang="en-US">
                      <a:noFill/>
                    </a:rPr>
                    <a:t> </a:t>
                  </a:r>
                </a:p>
              </p:txBody>
            </p:sp>
          </mc:Fallback>
        </mc:AlternateContent>
        <p:pic>
          <p:nvPicPr>
            <p:cNvPr id="17" name="Picture 16" descr="A close up of a letter&#10;&#10;Description automatically generated">
              <a:extLst>
                <a:ext uri="{FF2B5EF4-FFF2-40B4-BE49-F238E27FC236}">
                  <a16:creationId xmlns:a16="http://schemas.microsoft.com/office/drawing/2014/main" id="{9AEC8A67-C48A-735D-A3B2-9778F7F26DA4}"/>
                </a:ext>
              </a:extLst>
            </p:cNvPr>
            <p:cNvPicPr>
              <a:picLocks noChangeAspect="1"/>
            </p:cNvPicPr>
            <p:nvPr/>
          </p:nvPicPr>
          <p:blipFill>
            <a:blip r:embed="rId7"/>
            <a:stretch>
              <a:fillRect/>
            </a:stretch>
          </p:blipFill>
          <p:spPr>
            <a:xfrm>
              <a:off x="6096000" y="5546329"/>
              <a:ext cx="1966469" cy="355386"/>
            </a:xfrm>
            <a:prstGeom prst="rect">
              <a:avLst/>
            </a:prstGeom>
          </p:spPr>
        </p:pic>
        <p:pic>
          <p:nvPicPr>
            <p:cNvPr id="19" name="Picture 18" descr="A black letter on a white background&#10;&#10;Description automatically generated">
              <a:extLst>
                <a:ext uri="{FF2B5EF4-FFF2-40B4-BE49-F238E27FC236}">
                  <a16:creationId xmlns:a16="http://schemas.microsoft.com/office/drawing/2014/main" id="{B85F0FC0-50E8-F9E5-18EF-BB4F399C9E16}"/>
                </a:ext>
              </a:extLst>
            </p:cNvPr>
            <p:cNvPicPr>
              <a:picLocks noChangeAspect="1"/>
            </p:cNvPicPr>
            <p:nvPr/>
          </p:nvPicPr>
          <p:blipFill>
            <a:blip r:embed="rId8"/>
            <a:stretch>
              <a:fillRect/>
            </a:stretch>
          </p:blipFill>
          <p:spPr>
            <a:xfrm>
              <a:off x="8730672" y="5558724"/>
              <a:ext cx="2346037" cy="381082"/>
            </a:xfrm>
            <a:prstGeom prst="rect">
              <a:avLst/>
            </a:prstGeom>
          </p:spPr>
        </p:pic>
      </p:grpSp>
      <p:pic>
        <p:nvPicPr>
          <p:cNvPr id="23" name="Picture 22" descr="A mathematical equation with black text&#10;&#10;Description automatically generated">
            <a:extLst>
              <a:ext uri="{FF2B5EF4-FFF2-40B4-BE49-F238E27FC236}">
                <a16:creationId xmlns:a16="http://schemas.microsoft.com/office/drawing/2014/main" id="{249B3F29-49F9-CFCD-8E4C-EDF4082D595D}"/>
              </a:ext>
            </a:extLst>
          </p:cNvPr>
          <p:cNvPicPr>
            <a:picLocks noChangeAspect="1"/>
          </p:cNvPicPr>
          <p:nvPr/>
        </p:nvPicPr>
        <p:blipFill>
          <a:blip r:embed="rId9"/>
          <a:stretch>
            <a:fillRect/>
          </a:stretch>
        </p:blipFill>
        <p:spPr>
          <a:xfrm>
            <a:off x="4491900" y="5794371"/>
            <a:ext cx="2540000" cy="977900"/>
          </a:xfrm>
          <a:prstGeom prst="rect">
            <a:avLst/>
          </a:prstGeom>
        </p:spPr>
      </p:pic>
      <p:sp>
        <p:nvSpPr>
          <p:cNvPr id="25" name="TextBox 24">
            <a:extLst>
              <a:ext uri="{FF2B5EF4-FFF2-40B4-BE49-F238E27FC236}">
                <a16:creationId xmlns:a16="http://schemas.microsoft.com/office/drawing/2014/main" id="{13236606-5742-ADE0-59DC-66FAE1E3C2FC}"/>
              </a:ext>
            </a:extLst>
          </p:cNvPr>
          <p:cNvSpPr txBox="1"/>
          <p:nvPr/>
        </p:nvSpPr>
        <p:spPr>
          <a:xfrm>
            <a:off x="7408438" y="5888977"/>
            <a:ext cx="4561889" cy="923330"/>
          </a:xfrm>
          <a:prstGeom prst="rect">
            <a:avLst/>
          </a:prstGeom>
          <a:noFill/>
        </p:spPr>
        <p:txBody>
          <a:bodyPr wrap="square">
            <a:spAutoFit/>
          </a:bodyPr>
          <a:lstStyle/>
          <a:p>
            <a:r>
              <a:rPr lang="en-US" sz="1800" dirty="0">
                <a:effectLst/>
                <a:latin typeface="ACaslonPro"/>
              </a:rPr>
              <a:t>Since </a:t>
            </a:r>
            <a:r>
              <a:rPr lang="el-GR" sz="1800" dirty="0">
                <a:effectLst/>
                <a:latin typeface="Tahoma" panose="020B0604030504040204" pitchFamily="34" charset="0"/>
              </a:rPr>
              <a:t>θ </a:t>
            </a:r>
            <a:r>
              <a:rPr lang="en-US" sz="1800" dirty="0">
                <a:effectLst/>
                <a:latin typeface="ACaslonPro"/>
              </a:rPr>
              <a:t>is typically a </a:t>
            </a:r>
            <a:r>
              <a:rPr lang="en-US" sz="1800" i="1" dirty="0">
                <a:effectLst/>
                <a:latin typeface="ACaslonPro"/>
              </a:rPr>
              <a:t>decreasing </a:t>
            </a:r>
            <a:r>
              <a:rPr lang="en-US" sz="1800" dirty="0">
                <a:effectLst/>
                <a:latin typeface="ACaslonPro"/>
              </a:rPr>
              <a:t>function of </a:t>
            </a:r>
            <a:r>
              <a:rPr lang="en-US" sz="1800" i="1" dirty="0">
                <a:effectLst/>
                <a:latin typeface="ACaslonPro"/>
              </a:rPr>
              <a:t>b</a:t>
            </a:r>
            <a:r>
              <a:rPr lang="en-US" sz="1800" dirty="0">
                <a:effectLst/>
                <a:latin typeface="ACaslonPro"/>
              </a:rPr>
              <a:t>, </a:t>
            </a:r>
          </a:p>
          <a:p>
            <a:r>
              <a:rPr lang="en-US" sz="1800" dirty="0">
                <a:effectLst/>
                <a:latin typeface="ACaslonPro"/>
              </a:rPr>
              <a:t>the derivative is actually negative—hence the </a:t>
            </a:r>
          </a:p>
          <a:p>
            <a:r>
              <a:rPr lang="en-US" sz="1800" dirty="0">
                <a:effectLst/>
                <a:latin typeface="ACaslonPro"/>
              </a:rPr>
              <a:t>absolute value sign. </a:t>
            </a:r>
            <a:endParaRPr lang="en-US" dirty="0"/>
          </a:p>
        </p:txBody>
      </p:sp>
      <p:pic>
        <p:nvPicPr>
          <p:cNvPr id="2" name="Picture 1">
            <a:extLst>
              <a:ext uri="{FF2B5EF4-FFF2-40B4-BE49-F238E27FC236}">
                <a16:creationId xmlns:a16="http://schemas.microsoft.com/office/drawing/2014/main" id="{FD0199EE-BDAE-6C63-588B-57D5CDE8738E}"/>
              </a:ext>
            </a:extLst>
          </p:cNvPr>
          <p:cNvPicPr>
            <a:picLocks noChangeAspect="1"/>
          </p:cNvPicPr>
          <p:nvPr/>
        </p:nvPicPr>
        <p:blipFill>
          <a:blip r:embed="rId10"/>
          <a:stretch>
            <a:fillRect/>
          </a:stretch>
        </p:blipFill>
        <p:spPr>
          <a:xfrm>
            <a:off x="277091" y="2619362"/>
            <a:ext cx="2133600" cy="465742"/>
          </a:xfrm>
          <a:prstGeom prst="rect">
            <a:avLst/>
          </a:prstGeom>
        </p:spPr>
      </p:pic>
      <p:pic>
        <p:nvPicPr>
          <p:cNvPr id="3" name="Picture 2">
            <a:extLst>
              <a:ext uri="{FF2B5EF4-FFF2-40B4-BE49-F238E27FC236}">
                <a16:creationId xmlns:a16="http://schemas.microsoft.com/office/drawing/2014/main" id="{1F5BFD00-BC8B-14FD-B3AA-44911D77B343}"/>
              </a:ext>
            </a:extLst>
          </p:cNvPr>
          <p:cNvPicPr>
            <a:picLocks noChangeAspect="1"/>
          </p:cNvPicPr>
          <p:nvPr/>
        </p:nvPicPr>
        <p:blipFill>
          <a:blip r:embed="rId11"/>
          <a:stretch>
            <a:fillRect/>
          </a:stretch>
        </p:blipFill>
        <p:spPr>
          <a:xfrm>
            <a:off x="277091" y="3254640"/>
            <a:ext cx="954231" cy="473998"/>
          </a:xfrm>
          <a:prstGeom prst="rect">
            <a:avLst/>
          </a:prstGeom>
        </p:spPr>
      </p:pic>
      <p:pic>
        <p:nvPicPr>
          <p:cNvPr id="6" name="Picture 5">
            <a:extLst>
              <a:ext uri="{FF2B5EF4-FFF2-40B4-BE49-F238E27FC236}">
                <a16:creationId xmlns:a16="http://schemas.microsoft.com/office/drawing/2014/main" id="{DB333F3A-D2B0-BB19-E676-17D6C1D4794F}"/>
              </a:ext>
            </a:extLst>
          </p:cNvPr>
          <p:cNvPicPr>
            <a:picLocks noChangeAspect="1"/>
          </p:cNvPicPr>
          <p:nvPr/>
        </p:nvPicPr>
        <p:blipFill>
          <a:blip r:embed="rId12"/>
          <a:stretch>
            <a:fillRect/>
          </a:stretch>
        </p:blipFill>
        <p:spPr>
          <a:xfrm>
            <a:off x="277091" y="4005442"/>
            <a:ext cx="1239982" cy="232925"/>
          </a:xfrm>
          <a:prstGeom prst="rect">
            <a:avLst/>
          </a:prstGeom>
        </p:spPr>
      </p:pic>
      <p:sp>
        <p:nvSpPr>
          <p:cNvPr id="8" name="Oval 7">
            <a:extLst>
              <a:ext uri="{FF2B5EF4-FFF2-40B4-BE49-F238E27FC236}">
                <a16:creationId xmlns:a16="http://schemas.microsoft.com/office/drawing/2014/main" id="{13D164FA-4263-BBC5-A55B-55BF64D36E34}"/>
              </a:ext>
            </a:extLst>
          </p:cNvPr>
          <p:cNvSpPr/>
          <p:nvPr/>
        </p:nvSpPr>
        <p:spPr>
          <a:xfrm>
            <a:off x="6095999" y="5412008"/>
            <a:ext cx="429491" cy="47696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C231F3-B43C-2D86-004A-78012AA2DF50}"/>
              </a:ext>
            </a:extLst>
          </p:cNvPr>
          <p:cNvCxnSpPr>
            <a:cxnSpLocks/>
            <a:stCxn id="8" idx="2"/>
          </p:cNvCxnSpPr>
          <p:nvPr/>
        </p:nvCxnSpPr>
        <p:spPr>
          <a:xfrm flipH="1" flipV="1">
            <a:off x="1517073" y="4238367"/>
            <a:ext cx="4578926" cy="141212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42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477C00-16F5-B4E3-5209-D786260A4F0A}"/>
              </a:ext>
            </a:extLst>
          </p:cNvPr>
          <p:cNvSpPr txBox="1"/>
          <p:nvPr/>
        </p:nvSpPr>
        <p:spPr>
          <a:xfrm>
            <a:off x="277090" y="1180099"/>
            <a:ext cx="11817927" cy="369332"/>
          </a:xfrm>
          <a:prstGeom prst="rect">
            <a:avLst/>
          </a:prstGeom>
          <a:noFill/>
        </p:spPr>
        <p:txBody>
          <a:bodyPr wrap="square">
            <a:spAutoFit/>
          </a:bodyPr>
          <a:lstStyle/>
          <a:p>
            <a:r>
              <a:rPr lang="en-US" sz="1800" dirty="0">
                <a:effectLst/>
                <a:latin typeface="ACaslonPro"/>
              </a:rPr>
              <a:t>Example: hard-sphere scattering. </a:t>
            </a:r>
            <a:endParaRPr lang="en-US" dirty="0"/>
          </a:p>
        </p:txBody>
      </p:sp>
      <p:sp>
        <p:nvSpPr>
          <p:cNvPr id="5" name="Title 1">
            <a:extLst>
              <a:ext uri="{FF2B5EF4-FFF2-40B4-BE49-F238E27FC236}">
                <a16:creationId xmlns:a16="http://schemas.microsoft.com/office/drawing/2014/main" id="{F5101575-F4A8-EF2B-AC19-49514293CD98}"/>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Classical</a:t>
            </a:r>
          </a:p>
        </p:txBody>
      </p:sp>
      <p:pic>
        <p:nvPicPr>
          <p:cNvPr id="7" name="Picture 6" descr="A diagram of a circle with a point and a line&#10;&#10;Description automatically generated">
            <a:extLst>
              <a:ext uri="{FF2B5EF4-FFF2-40B4-BE49-F238E27FC236}">
                <a16:creationId xmlns:a16="http://schemas.microsoft.com/office/drawing/2014/main" id="{B89D16A4-5C42-F92D-D274-AF1F1AC4AD1A}"/>
              </a:ext>
            </a:extLst>
          </p:cNvPr>
          <p:cNvPicPr>
            <a:picLocks noChangeAspect="1"/>
          </p:cNvPicPr>
          <p:nvPr/>
        </p:nvPicPr>
        <p:blipFill>
          <a:blip r:embed="rId2"/>
          <a:stretch>
            <a:fillRect/>
          </a:stretch>
        </p:blipFill>
        <p:spPr>
          <a:xfrm>
            <a:off x="7180119" y="1598561"/>
            <a:ext cx="4734792" cy="3461570"/>
          </a:xfrm>
          <a:prstGeom prst="rect">
            <a:avLst/>
          </a:prstGeom>
        </p:spPr>
      </p:pic>
      <p:pic>
        <p:nvPicPr>
          <p:cNvPr id="9" name="Picture 8" descr="A black letter on a white background&#10;&#10;Description automatically generated">
            <a:extLst>
              <a:ext uri="{FF2B5EF4-FFF2-40B4-BE49-F238E27FC236}">
                <a16:creationId xmlns:a16="http://schemas.microsoft.com/office/drawing/2014/main" id="{3C94B154-F40D-143B-AD4C-B9FEF0F9FF14}"/>
              </a:ext>
            </a:extLst>
          </p:cNvPr>
          <p:cNvPicPr>
            <a:picLocks noChangeAspect="1"/>
          </p:cNvPicPr>
          <p:nvPr/>
        </p:nvPicPr>
        <p:blipFill>
          <a:blip r:embed="rId3"/>
          <a:stretch>
            <a:fillRect/>
          </a:stretch>
        </p:blipFill>
        <p:spPr>
          <a:xfrm>
            <a:off x="277090" y="1757589"/>
            <a:ext cx="1587500" cy="381000"/>
          </a:xfrm>
          <a:prstGeom prst="rect">
            <a:avLst/>
          </a:prstGeom>
        </p:spPr>
      </p:pic>
      <p:pic>
        <p:nvPicPr>
          <p:cNvPr id="11" name="Picture 10" descr="A black and white image of a smiley face&#10;&#10;Description automatically generated">
            <a:extLst>
              <a:ext uri="{FF2B5EF4-FFF2-40B4-BE49-F238E27FC236}">
                <a16:creationId xmlns:a16="http://schemas.microsoft.com/office/drawing/2014/main" id="{FEA121B8-7D38-EAFD-A58C-77EB49BBE160}"/>
              </a:ext>
            </a:extLst>
          </p:cNvPr>
          <p:cNvPicPr>
            <a:picLocks noChangeAspect="1"/>
          </p:cNvPicPr>
          <p:nvPr/>
        </p:nvPicPr>
        <p:blipFill>
          <a:blip r:embed="rId4"/>
          <a:stretch>
            <a:fillRect/>
          </a:stretch>
        </p:blipFill>
        <p:spPr>
          <a:xfrm>
            <a:off x="357273" y="2294963"/>
            <a:ext cx="4533900" cy="8001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81602B-2C12-985B-7DA9-88A21B92D3F6}"/>
                  </a:ext>
                </a:extLst>
              </p:cNvPr>
              <p:cNvSpPr txBox="1"/>
              <p:nvPr/>
            </p:nvSpPr>
            <p:spPr>
              <a:xfrm>
                <a:off x="10427900" y="1909596"/>
                <a:ext cx="14870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12" name="TextBox 11">
                <a:extLst>
                  <a:ext uri="{FF2B5EF4-FFF2-40B4-BE49-F238E27FC236}">
                    <a16:creationId xmlns:a16="http://schemas.microsoft.com/office/drawing/2014/main" id="{A281602B-2C12-985B-7DA9-88A21B92D3F6}"/>
                  </a:ext>
                </a:extLst>
              </p:cNvPr>
              <p:cNvSpPr txBox="1">
                <a:spLocks noRot="1" noChangeAspect="1" noMove="1" noResize="1" noEditPoints="1" noAdjustHandles="1" noChangeArrowheads="1" noChangeShapeType="1" noTextEdit="1"/>
              </p:cNvSpPr>
              <p:nvPr/>
            </p:nvSpPr>
            <p:spPr>
              <a:xfrm>
                <a:off x="10427900" y="1909596"/>
                <a:ext cx="1487010" cy="276999"/>
              </a:xfrm>
              <a:prstGeom prst="rect">
                <a:avLst/>
              </a:prstGeom>
              <a:blipFill>
                <a:blip r:embed="rId5"/>
                <a:stretch>
                  <a:fillRect l="-2542" t="-4348" r="-2542" b="-30435"/>
                </a:stretch>
              </a:blipFill>
            </p:spPr>
            <p:txBody>
              <a:bodyPr/>
              <a:lstStyle/>
              <a:p>
                <a:r>
                  <a:rPr lang="en-US">
                    <a:noFill/>
                  </a:rPr>
                  <a:t> </a:t>
                </a:r>
              </a:p>
            </p:txBody>
          </p:sp>
        </mc:Fallback>
      </mc:AlternateContent>
      <p:pic>
        <p:nvPicPr>
          <p:cNvPr id="14" name="Picture 13" descr="A black text on a white background&#10;&#10;Description automatically generated">
            <a:extLst>
              <a:ext uri="{FF2B5EF4-FFF2-40B4-BE49-F238E27FC236}">
                <a16:creationId xmlns:a16="http://schemas.microsoft.com/office/drawing/2014/main" id="{4CB4B803-AFFA-0DFB-7B93-61A72ABF8518}"/>
              </a:ext>
            </a:extLst>
          </p:cNvPr>
          <p:cNvPicPr>
            <a:picLocks noChangeAspect="1"/>
          </p:cNvPicPr>
          <p:nvPr/>
        </p:nvPicPr>
        <p:blipFill>
          <a:blip r:embed="rId6"/>
          <a:stretch>
            <a:fillRect/>
          </a:stretch>
        </p:blipFill>
        <p:spPr>
          <a:xfrm>
            <a:off x="268631" y="3411937"/>
            <a:ext cx="4139046" cy="974601"/>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C94006FD-2870-29E5-6B35-2354AA156D8C}"/>
              </a:ext>
            </a:extLst>
          </p:cNvPr>
          <p:cNvPicPr>
            <a:picLocks noChangeAspect="1"/>
          </p:cNvPicPr>
          <p:nvPr/>
        </p:nvPicPr>
        <p:blipFill>
          <a:blip r:embed="rId7"/>
          <a:stretch>
            <a:fillRect/>
          </a:stretch>
        </p:blipFill>
        <p:spPr>
          <a:xfrm>
            <a:off x="277090" y="4703412"/>
            <a:ext cx="2781300" cy="850900"/>
          </a:xfrm>
          <a:prstGeom prst="rect">
            <a:avLst/>
          </a:prstGeom>
        </p:spPr>
      </p:pic>
      <p:pic>
        <p:nvPicPr>
          <p:cNvPr id="18" name="Picture 17" descr="A math equations with numbers&#10;&#10;Description automatically generated with medium confidence">
            <a:extLst>
              <a:ext uri="{FF2B5EF4-FFF2-40B4-BE49-F238E27FC236}">
                <a16:creationId xmlns:a16="http://schemas.microsoft.com/office/drawing/2014/main" id="{BA717870-39DD-2C93-ABD3-9FE437FDD77A}"/>
              </a:ext>
            </a:extLst>
          </p:cNvPr>
          <p:cNvPicPr>
            <a:picLocks noChangeAspect="1"/>
          </p:cNvPicPr>
          <p:nvPr/>
        </p:nvPicPr>
        <p:blipFill>
          <a:blip r:embed="rId8"/>
          <a:stretch>
            <a:fillRect/>
          </a:stretch>
        </p:blipFill>
        <p:spPr>
          <a:xfrm>
            <a:off x="159904" y="5804544"/>
            <a:ext cx="5575300" cy="88900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46C2DD4-50D9-1008-DA75-EDC65AC50C08}"/>
                  </a:ext>
                </a:extLst>
              </p:cNvPr>
              <p:cNvSpPr txBox="1"/>
              <p:nvPr/>
            </p:nvSpPr>
            <p:spPr>
              <a:xfrm>
                <a:off x="6186053" y="6064378"/>
                <a:ext cx="5601726" cy="369332"/>
              </a:xfrm>
              <a:prstGeom prst="rect">
                <a:avLst/>
              </a:prstGeom>
              <a:noFill/>
            </p:spPr>
            <p:txBody>
              <a:bodyPr wrap="none" rtlCol="0">
                <a:spAutoFit/>
              </a:bodyPr>
              <a:lstStyle/>
              <a:p>
                <a:r>
                  <a:rPr lang="en-US" sz="1800" dirty="0">
                    <a:effectLst/>
                    <a:latin typeface="ACaslonPro"/>
                  </a:rPr>
                  <a:t>This example is unusual, in that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oMath>
                </a14:m>
                <a:r>
                  <a:rPr lang="en-US" sz="1800" dirty="0">
                    <a:effectLst/>
                    <a:latin typeface="ACaslonPro"/>
                  </a:rPr>
                  <a:t>is independent of </a:t>
                </a:r>
                <a:r>
                  <a:rPr lang="el-GR" sz="1800" dirty="0">
                    <a:effectLst/>
                    <a:latin typeface="Tahoma" panose="020B0604030504040204" pitchFamily="34" charset="0"/>
                  </a:rPr>
                  <a:t>θ </a:t>
                </a:r>
                <a:endParaRPr lang="el-GR" dirty="0"/>
              </a:p>
            </p:txBody>
          </p:sp>
        </mc:Choice>
        <mc:Fallback xmlns="">
          <p:sp>
            <p:nvSpPr>
              <p:cNvPr id="19" name="TextBox 18">
                <a:extLst>
                  <a:ext uri="{FF2B5EF4-FFF2-40B4-BE49-F238E27FC236}">
                    <a16:creationId xmlns:a16="http://schemas.microsoft.com/office/drawing/2014/main" id="{446C2DD4-50D9-1008-DA75-EDC65AC50C08}"/>
                  </a:ext>
                </a:extLst>
              </p:cNvPr>
              <p:cNvSpPr txBox="1">
                <a:spLocks noRot="1" noChangeAspect="1" noMove="1" noResize="1" noEditPoints="1" noAdjustHandles="1" noChangeArrowheads="1" noChangeShapeType="1" noTextEdit="1"/>
              </p:cNvSpPr>
              <p:nvPr/>
            </p:nvSpPr>
            <p:spPr>
              <a:xfrm>
                <a:off x="6186053" y="6064378"/>
                <a:ext cx="5601726" cy="369332"/>
              </a:xfrm>
              <a:prstGeom prst="rect">
                <a:avLst/>
              </a:prstGeom>
              <a:blipFill>
                <a:blip r:embed="rId9"/>
                <a:stretch>
                  <a:fillRect l="-113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79199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5EFD448-5F5F-760C-A562-93C2C3FA03CB}"/>
                  </a:ext>
                </a:extLst>
              </p:cNvPr>
              <p:cNvSpPr txBox="1"/>
              <p:nvPr/>
            </p:nvSpPr>
            <p:spPr>
              <a:xfrm>
                <a:off x="277091" y="1140897"/>
                <a:ext cx="6445547" cy="369332"/>
              </a:xfrm>
              <a:prstGeom prst="rect">
                <a:avLst/>
              </a:prstGeom>
              <a:noFill/>
            </p:spPr>
            <p:txBody>
              <a:bodyPr wrap="none" rtlCol="0">
                <a:spAutoFit/>
              </a:bodyPr>
              <a:lstStyle/>
              <a:p>
                <a:r>
                  <a:rPr lang="en-US" sz="1800" dirty="0">
                    <a:effectLst/>
                    <a:latin typeface="ACaslonPro"/>
                  </a:rPr>
                  <a:t>The </a:t>
                </a:r>
                <a:r>
                  <a:rPr lang="en-US" sz="1800" b="1" dirty="0">
                    <a:effectLst/>
                    <a:latin typeface="ACaslonPro"/>
                  </a:rPr>
                  <a:t>total cross-section </a:t>
                </a:r>
                <a:r>
                  <a:rPr lang="en-US" sz="1800" dirty="0">
                    <a:effectLst/>
                    <a:latin typeface="ACaslonPro"/>
                  </a:rPr>
                  <a:t>is the </a:t>
                </a:r>
                <a:r>
                  <a:rPr lang="en-US" sz="1800" i="1" dirty="0">
                    <a:effectLst/>
                    <a:latin typeface="ACaslonPro"/>
                  </a:rPr>
                  <a:t>integral </a:t>
                </a:r>
                <a:r>
                  <a:rPr lang="en-US" sz="1800" dirty="0">
                    <a:effectLst/>
                    <a:latin typeface="ACaslonPro"/>
                  </a:rPr>
                  <a:t>of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D</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oMath>
                </a14:m>
                <a:r>
                  <a:rPr lang="en-US" sz="1800" dirty="0">
                    <a:effectLst/>
                    <a:latin typeface="ACaslonPro"/>
                  </a:rPr>
                  <a:t>over all solid angles: </a:t>
                </a:r>
                <a:endParaRPr lang="en-US" dirty="0"/>
              </a:p>
            </p:txBody>
          </p:sp>
        </mc:Choice>
        <mc:Fallback xmlns="">
          <p:sp>
            <p:nvSpPr>
              <p:cNvPr id="5" name="TextBox 4">
                <a:extLst>
                  <a:ext uri="{FF2B5EF4-FFF2-40B4-BE49-F238E27FC236}">
                    <a16:creationId xmlns:a16="http://schemas.microsoft.com/office/drawing/2014/main" id="{B5EFD448-5F5F-760C-A562-93C2C3FA03CB}"/>
                  </a:ext>
                </a:extLst>
              </p:cNvPr>
              <p:cNvSpPr txBox="1">
                <a:spLocks noRot="1" noChangeAspect="1" noMove="1" noResize="1" noEditPoints="1" noAdjustHandles="1" noChangeArrowheads="1" noChangeShapeType="1" noTextEdit="1"/>
              </p:cNvSpPr>
              <p:nvPr/>
            </p:nvSpPr>
            <p:spPr>
              <a:xfrm>
                <a:off x="277091" y="1140897"/>
                <a:ext cx="6445547" cy="369332"/>
              </a:xfrm>
              <a:prstGeom prst="rect">
                <a:avLst/>
              </a:prstGeom>
              <a:blipFill>
                <a:blip r:embed="rId2"/>
                <a:stretch>
                  <a:fillRect l="-786" t="-6452" b="-22581"/>
                </a:stretch>
              </a:blipFill>
            </p:spPr>
            <p:txBody>
              <a:bodyPr/>
              <a:lstStyle/>
              <a:p>
                <a:r>
                  <a:rPr lang="en-US">
                    <a:noFill/>
                  </a:rPr>
                  <a:t> </a:t>
                </a:r>
              </a:p>
            </p:txBody>
          </p:sp>
        </mc:Fallback>
      </mc:AlternateContent>
      <p:pic>
        <p:nvPicPr>
          <p:cNvPr id="6" name="Picture 5" descr="A close up of a letter&#10;&#10;Description automatically generated">
            <a:extLst>
              <a:ext uri="{FF2B5EF4-FFF2-40B4-BE49-F238E27FC236}">
                <a16:creationId xmlns:a16="http://schemas.microsoft.com/office/drawing/2014/main" id="{63DF2244-C43F-4A14-95D2-3E264B9207CC}"/>
              </a:ext>
            </a:extLst>
          </p:cNvPr>
          <p:cNvPicPr>
            <a:picLocks noChangeAspect="1"/>
          </p:cNvPicPr>
          <p:nvPr/>
        </p:nvPicPr>
        <p:blipFill>
          <a:blip r:embed="rId3"/>
          <a:stretch>
            <a:fillRect/>
          </a:stretch>
        </p:blipFill>
        <p:spPr>
          <a:xfrm>
            <a:off x="4400550" y="1601361"/>
            <a:ext cx="2476500" cy="965200"/>
          </a:xfrm>
          <a:prstGeom prst="rect">
            <a:avLst/>
          </a:prstGeom>
        </p:spPr>
      </p:pic>
      <p:sp>
        <p:nvSpPr>
          <p:cNvPr id="9" name="Title 1">
            <a:extLst>
              <a:ext uri="{FF2B5EF4-FFF2-40B4-BE49-F238E27FC236}">
                <a16:creationId xmlns:a16="http://schemas.microsoft.com/office/drawing/2014/main" id="{84AD565C-09AC-53B7-01B8-47F227A7FBD8}"/>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Classical</a:t>
            </a:r>
          </a:p>
        </p:txBody>
      </p:sp>
      <p:pic>
        <p:nvPicPr>
          <p:cNvPr id="10" name="Picture 9" descr="A number and a symbol&#10;&#10;Description automatically generated with medium confidence">
            <a:extLst>
              <a:ext uri="{FF2B5EF4-FFF2-40B4-BE49-F238E27FC236}">
                <a16:creationId xmlns:a16="http://schemas.microsoft.com/office/drawing/2014/main" id="{6318D08A-7C60-9E01-F29D-80769630A24F}"/>
              </a:ext>
            </a:extLst>
          </p:cNvPr>
          <p:cNvPicPr>
            <a:picLocks noChangeAspect="1"/>
          </p:cNvPicPr>
          <p:nvPr/>
        </p:nvPicPr>
        <p:blipFill>
          <a:blip r:embed="rId4"/>
          <a:stretch>
            <a:fillRect/>
          </a:stretch>
        </p:blipFill>
        <p:spPr>
          <a:xfrm>
            <a:off x="6882823" y="3305629"/>
            <a:ext cx="3447473" cy="802836"/>
          </a:xfrm>
          <a:prstGeom prst="rect">
            <a:avLst/>
          </a:prstGeom>
        </p:spPr>
      </p:pic>
      <p:sp>
        <p:nvSpPr>
          <p:cNvPr id="11" name="TextBox 10">
            <a:extLst>
              <a:ext uri="{FF2B5EF4-FFF2-40B4-BE49-F238E27FC236}">
                <a16:creationId xmlns:a16="http://schemas.microsoft.com/office/drawing/2014/main" id="{489B7871-DCB8-FA08-A754-3177C87FB1D4}"/>
              </a:ext>
            </a:extLst>
          </p:cNvPr>
          <p:cNvSpPr txBox="1"/>
          <p:nvPr/>
        </p:nvSpPr>
        <p:spPr>
          <a:xfrm>
            <a:off x="254136" y="2651126"/>
            <a:ext cx="4679486" cy="369332"/>
          </a:xfrm>
          <a:prstGeom prst="rect">
            <a:avLst/>
          </a:prstGeom>
          <a:noFill/>
        </p:spPr>
        <p:txBody>
          <a:bodyPr wrap="none" rtlCol="0">
            <a:spAutoFit/>
          </a:bodyPr>
          <a:lstStyle/>
          <a:p>
            <a:r>
              <a:rPr lang="en-US" dirty="0"/>
              <a:t>As </a:t>
            </a:r>
            <a:r>
              <a:rPr lang="en-US" dirty="0">
                <a:latin typeface="ACaslonPro"/>
              </a:rPr>
              <a:t>in the</a:t>
            </a:r>
            <a:r>
              <a:rPr lang="en-US" sz="1800" dirty="0">
                <a:effectLst/>
                <a:latin typeface="ACaslonPro"/>
              </a:rPr>
              <a:t> example of the hard-sphere scattering</a:t>
            </a:r>
            <a:endParaRPr lang="en-US" dirty="0"/>
          </a:p>
        </p:txBody>
      </p:sp>
      <p:pic>
        <p:nvPicPr>
          <p:cNvPr id="12" name="Picture 11" descr="A math equations with numbers&#10;&#10;Description automatically generated with medium confidence">
            <a:extLst>
              <a:ext uri="{FF2B5EF4-FFF2-40B4-BE49-F238E27FC236}">
                <a16:creationId xmlns:a16="http://schemas.microsoft.com/office/drawing/2014/main" id="{B48F2731-4FDF-2E02-4245-2A5C938CD139}"/>
              </a:ext>
            </a:extLst>
          </p:cNvPr>
          <p:cNvPicPr>
            <a:picLocks noChangeAspect="1"/>
          </p:cNvPicPr>
          <p:nvPr/>
        </p:nvPicPr>
        <p:blipFill>
          <a:blip r:embed="rId5"/>
          <a:stretch>
            <a:fillRect/>
          </a:stretch>
        </p:blipFill>
        <p:spPr>
          <a:xfrm>
            <a:off x="438728" y="3306450"/>
            <a:ext cx="5029777" cy="802015"/>
          </a:xfrm>
          <a:prstGeom prst="rect">
            <a:avLst/>
          </a:prstGeom>
        </p:spPr>
      </p:pic>
      <p:sp>
        <p:nvSpPr>
          <p:cNvPr id="13" name="Right Arrow 12">
            <a:extLst>
              <a:ext uri="{FF2B5EF4-FFF2-40B4-BE49-F238E27FC236}">
                <a16:creationId xmlns:a16="http://schemas.microsoft.com/office/drawing/2014/main" id="{BEFB4F69-A9B2-8D91-8C97-A9FDC140C666}"/>
              </a:ext>
            </a:extLst>
          </p:cNvPr>
          <p:cNvSpPr/>
          <p:nvPr/>
        </p:nvSpPr>
        <p:spPr>
          <a:xfrm>
            <a:off x="5923238" y="3429000"/>
            <a:ext cx="467591" cy="5507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534814-88A9-6D3D-B6F1-E78FD9CC81CF}"/>
              </a:ext>
            </a:extLst>
          </p:cNvPr>
          <p:cNvSpPr txBox="1"/>
          <p:nvPr/>
        </p:nvSpPr>
        <p:spPr>
          <a:xfrm>
            <a:off x="272245" y="4336615"/>
            <a:ext cx="11301985" cy="1200329"/>
          </a:xfrm>
          <a:prstGeom prst="rect">
            <a:avLst/>
          </a:prstGeom>
          <a:noFill/>
        </p:spPr>
        <p:txBody>
          <a:bodyPr wrap="square">
            <a:spAutoFit/>
          </a:bodyPr>
          <a:lstStyle/>
          <a:p>
            <a:r>
              <a:rPr lang="en-US" sz="1800" dirty="0">
                <a:effectLst/>
                <a:latin typeface="ACaslonPro"/>
              </a:rPr>
              <a:t>which is just what we would expect: It’s the cross-sectional area of the sphere; </a:t>
            </a:r>
            <a:r>
              <a:rPr lang="en-US" dirty="0">
                <a:latin typeface="ACaslonPro"/>
              </a:rPr>
              <a:t>billiard-balls</a:t>
            </a:r>
            <a:r>
              <a:rPr lang="en-US" sz="1800" dirty="0">
                <a:effectLst/>
                <a:latin typeface="ACaslonPro"/>
              </a:rPr>
              <a:t> incident within this area will hit the target, and those farther out will miss it completely. But the virtue of the formalism developed here, it applies just as well to “soft” targets (such as the Coulomb field of a nucleus) that are </a:t>
            </a:r>
            <a:r>
              <a:rPr lang="en-US" sz="1800" i="1" dirty="0">
                <a:effectLst/>
                <a:latin typeface="ACaslonPro"/>
              </a:rPr>
              <a:t>not </a:t>
            </a:r>
            <a:r>
              <a:rPr lang="en-US" sz="1800" dirty="0">
                <a:effectLst/>
                <a:latin typeface="ACaslonPro"/>
              </a:rPr>
              <a:t>simply “hit-or-miss”. </a:t>
            </a:r>
            <a:endParaRPr lang="en-US" dirty="0"/>
          </a:p>
          <a:p>
            <a:r>
              <a:rPr lang="en-US" sz="1800" dirty="0">
                <a:effectLst/>
                <a:latin typeface="ACaslonPro"/>
              </a:rPr>
              <a:t>Finally, suppose we have a </a:t>
            </a:r>
            <a:r>
              <a:rPr lang="en-US" sz="1800" i="1" dirty="0">
                <a:effectLst/>
                <a:latin typeface="ACaslonPro"/>
              </a:rPr>
              <a:t>beam </a:t>
            </a:r>
            <a:r>
              <a:rPr lang="en-US" sz="1800" dirty="0">
                <a:effectLst/>
                <a:latin typeface="ACaslonPro"/>
              </a:rPr>
              <a:t>of incident particles, with uniform intensity (or </a:t>
            </a:r>
            <a:r>
              <a:rPr lang="en-US" sz="1800" b="1" dirty="0">
                <a:effectLst/>
                <a:latin typeface="ACaslonPro"/>
              </a:rPr>
              <a:t>luminosity</a:t>
            </a:r>
            <a:r>
              <a:rPr lang="en-US" sz="1800" dirty="0">
                <a:effectLst/>
                <a:latin typeface="ACaslonPro"/>
              </a:rPr>
              <a:t>, as particle physicists call it) </a:t>
            </a:r>
            <a:endParaRPr lang="en-US" dirty="0"/>
          </a:p>
        </p:txBody>
      </p:sp>
      <p:pic>
        <p:nvPicPr>
          <p:cNvPr id="17" name="Picture 16">
            <a:extLst>
              <a:ext uri="{FF2B5EF4-FFF2-40B4-BE49-F238E27FC236}">
                <a16:creationId xmlns:a16="http://schemas.microsoft.com/office/drawing/2014/main" id="{D24F5C05-2416-96F0-C893-F298920356E0}"/>
              </a:ext>
            </a:extLst>
          </p:cNvPr>
          <p:cNvPicPr>
            <a:picLocks noChangeAspect="1"/>
          </p:cNvPicPr>
          <p:nvPr/>
        </p:nvPicPr>
        <p:blipFill>
          <a:blip r:embed="rId6"/>
          <a:stretch>
            <a:fillRect/>
          </a:stretch>
        </p:blipFill>
        <p:spPr>
          <a:xfrm>
            <a:off x="2111663" y="5930164"/>
            <a:ext cx="7772400" cy="441613"/>
          </a:xfrm>
          <a:prstGeom prst="rect">
            <a:avLst/>
          </a:prstGeom>
        </p:spPr>
      </p:pic>
    </p:spTree>
    <p:extLst>
      <p:ext uri="{BB962C8B-B14F-4D97-AF65-F5344CB8AC3E}">
        <p14:creationId xmlns:p14="http://schemas.microsoft.com/office/powerpoint/2010/main" val="40449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C31CED-C2A9-7875-746B-BBF95DA92DE0}"/>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Classical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DC13D1-5D39-9DB2-C171-BDA0D57B93AE}"/>
                  </a:ext>
                </a:extLst>
              </p:cNvPr>
              <p:cNvSpPr txBox="1"/>
              <p:nvPr/>
            </p:nvSpPr>
            <p:spPr>
              <a:xfrm>
                <a:off x="277090" y="1140897"/>
                <a:ext cx="11765973" cy="369332"/>
              </a:xfrm>
              <a:prstGeom prst="rect">
                <a:avLst/>
              </a:prstGeom>
              <a:noFill/>
            </p:spPr>
            <p:txBody>
              <a:bodyPr wrap="square">
                <a:spAutoFit/>
              </a:bodyPr>
              <a:lstStyle/>
              <a:p>
                <a:r>
                  <a:rPr lang="en-US" sz="1800" dirty="0">
                    <a:effectLst/>
                    <a:latin typeface="ACaslonPro"/>
                  </a:rPr>
                  <a:t>The number of particles entering area </a:t>
                </a:r>
                <a14:m>
                  <m:oMath xmlns:m="http://schemas.openxmlformats.org/officeDocument/2006/math">
                    <m:r>
                      <a:rPr lang="en-US" sz="1800" b="0" i="1" smtClean="0">
                        <a:effectLst/>
                        <a:latin typeface="Cambria Math" panose="02040503050406030204" pitchFamily="18" charset="0"/>
                      </a:rPr>
                      <m:t>𝑑</m:t>
                    </m:r>
                    <m:r>
                      <a:rPr lang="en-US" sz="1800" b="0" i="1" smtClean="0">
                        <a:effectLst/>
                        <a:latin typeface="Cambria Math" panose="02040503050406030204" pitchFamily="18" charset="0"/>
                        <a:ea typeface="Cambria Math" panose="02040503050406030204" pitchFamily="18" charset="0"/>
                      </a:rPr>
                      <m:t>𝜎</m:t>
                    </m:r>
                  </m:oMath>
                </a14:m>
                <a:r>
                  <a:rPr lang="en-US" sz="1800" dirty="0">
                    <a:effectLst/>
                    <a:latin typeface="ACaslonPro"/>
                  </a:rPr>
                  <a:t> </a:t>
                </a:r>
                <a:r>
                  <a:rPr lang="en-US" dirty="0"/>
                  <a:t>(and hence scattering into solid angle </a:t>
                </a:r>
                <a14:m>
                  <m:oMath xmlns:m="http://schemas.openxmlformats.org/officeDocument/2006/math">
                    <m:r>
                      <a:rPr lang="en-US" b="0" i="1" smtClean="0">
                        <a:latin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oMath>
                </a14:m>
                <a:r>
                  <a:rPr lang="en-US" dirty="0"/>
                  <a:t> per unit time, is  </a:t>
                </a:r>
              </a:p>
            </p:txBody>
          </p:sp>
        </mc:Choice>
        <mc:Fallback xmlns="">
          <p:sp>
            <p:nvSpPr>
              <p:cNvPr id="5" name="TextBox 4">
                <a:extLst>
                  <a:ext uri="{FF2B5EF4-FFF2-40B4-BE49-F238E27FC236}">
                    <a16:creationId xmlns:a16="http://schemas.microsoft.com/office/drawing/2014/main" id="{76DC13D1-5D39-9DB2-C171-BDA0D57B93AE}"/>
                  </a:ext>
                </a:extLst>
              </p:cNvPr>
              <p:cNvSpPr txBox="1">
                <a:spLocks noRot="1" noChangeAspect="1" noMove="1" noResize="1" noEditPoints="1" noAdjustHandles="1" noChangeArrowheads="1" noChangeShapeType="1" noTextEdit="1"/>
              </p:cNvSpPr>
              <p:nvPr/>
            </p:nvSpPr>
            <p:spPr>
              <a:xfrm>
                <a:off x="277090" y="1140897"/>
                <a:ext cx="11765973" cy="369332"/>
              </a:xfrm>
              <a:prstGeom prst="rect">
                <a:avLst/>
              </a:prstGeom>
              <a:blipFill>
                <a:blip r:embed="rId2"/>
                <a:stretch>
                  <a:fillRect l="-431" t="-6452" b="-225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CC86F24-4715-F79A-BBCF-9CFCD359B55F}"/>
              </a:ext>
            </a:extLst>
          </p:cNvPr>
          <p:cNvPicPr>
            <a:picLocks noChangeAspect="1"/>
          </p:cNvPicPr>
          <p:nvPr/>
        </p:nvPicPr>
        <p:blipFill>
          <a:blip r:embed="rId3"/>
          <a:stretch>
            <a:fillRect/>
          </a:stretch>
        </p:blipFill>
        <p:spPr>
          <a:xfrm>
            <a:off x="3878118" y="1827068"/>
            <a:ext cx="3479800" cy="419100"/>
          </a:xfrm>
          <a:prstGeom prst="rect">
            <a:avLst/>
          </a:prstGeom>
        </p:spPr>
      </p:pic>
      <p:pic>
        <p:nvPicPr>
          <p:cNvPr id="9" name="Picture 8" descr="A black and white math equation&#10;&#10;Description automatically generated">
            <a:extLst>
              <a:ext uri="{FF2B5EF4-FFF2-40B4-BE49-F238E27FC236}">
                <a16:creationId xmlns:a16="http://schemas.microsoft.com/office/drawing/2014/main" id="{CB18877E-7303-0B8A-042A-7B062EF9A195}"/>
              </a:ext>
            </a:extLst>
          </p:cNvPr>
          <p:cNvPicPr>
            <a:picLocks noChangeAspect="1"/>
          </p:cNvPicPr>
          <p:nvPr/>
        </p:nvPicPr>
        <p:blipFill>
          <a:blip r:embed="rId4"/>
          <a:stretch>
            <a:fillRect/>
          </a:stretch>
        </p:blipFill>
        <p:spPr>
          <a:xfrm>
            <a:off x="4602018" y="2682299"/>
            <a:ext cx="2032000" cy="914400"/>
          </a:xfrm>
          <a:prstGeom prst="rect">
            <a:avLst/>
          </a:prstGeom>
        </p:spPr>
      </p:pic>
      <p:sp>
        <p:nvSpPr>
          <p:cNvPr id="10" name="TextBox 9">
            <a:extLst>
              <a:ext uri="{FF2B5EF4-FFF2-40B4-BE49-F238E27FC236}">
                <a16:creationId xmlns:a16="http://schemas.microsoft.com/office/drawing/2014/main" id="{971EBCC0-2D76-DF0B-685D-0594C72FB0F9}"/>
              </a:ext>
            </a:extLst>
          </p:cNvPr>
          <p:cNvSpPr txBox="1"/>
          <p:nvPr/>
        </p:nvSpPr>
        <p:spPr>
          <a:xfrm>
            <a:off x="405245" y="2504209"/>
            <a:ext cx="1556708" cy="369332"/>
          </a:xfrm>
          <a:prstGeom prst="rect">
            <a:avLst/>
          </a:prstGeom>
          <a:noFill/>
        </p:spPr>
        <p:txBody>
          <a:bodyPr wrap="none" rtlCol="0">
            <a:spAutoFit/>
          </a:bodyPr>
          <a:lstStyle/>
          <a:p>
            <a:r>
              <a:rPr lang="en-US" dirty="0"/>
              <a:t>And therefore,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4766165-B329-1639-F7C0-A2940C543642}"/>
                  </a:ext>
                </a:extLst>
              </p:cNvPr>
              <p:cNvSpPr txBox="1"/>
              <p:nvPr/>
            </p:nvSpPr>
            <p:spPr>
              <a:xfrm>
                <a:off x="277089" y="3893953"/>
                <a:ext cx="11599719" cy="1477328"/>
              </a:xfrm>
              <a:prstGeom prst="rect">
                <a:avLst/>
              </a:prstGeom>
              <a:noFill/>
            </p:spPr>
            <p:txBody>
              <a:bodyPr wrap="square">
                <a:spAutoFit/>
              </a:bodyPr>
              <a:lstStyle/>
              <a:p>
                <a:r>
                  <a:rPr lang="en-US" sz="1800" dirty="0">
                    <a:effectLst/>
                    <a:latin typeface="ACaslonPro"/>
                  </a:rPr>
                  <a:t>This is sometimes taken as the </a:t>
                </a:r>
                <a:r>
                  <a:rPr lang="en-US" sz="1800" i="1" dirty="0">
                    <a:effectLst/>
                    <a:latin typeface="ACaslonPro"/>
                  </a:rPr>
                  <a:t>definition </a:t>
                </a:r>
                <a:r>
                  <a:rPr lang="en-US" sz="1800" dirty="0">
                    <a:effectLst/>
                    <a:latin typeface="ACaslonPro"/>
                  </a:rPr>
                  <a:t>of the differential cross-section, because it makes reference only to quantities easily measured in the laboratory: </a:t>
                </a:r>
              </a:p>
              <a:p>
                <a:endParaRPr lang="en-US" dirty="0">
                  <a:latin typeface="ACaslonPro"/>
                </a:endParaRPr>
              </a:p>
              <a:p>
                <a:r>
                  <a:rPr lang="en-US" sz="1800" dirty="0">
                    <a:effectLst/>
                    <a:latin typeface="ACaslonPro"/>
                  </a:rPr>
                  <a:t>If the detector subtends a solid angle </a:t>
                </a:r>
                <a14:m>
                  <m:oMath xmlns:m="http://schemas.openxmlformats.org/officeDocument/2006/math">
                    <m:r>
                      <a:rPr lang="en-US" b="0" i="1" smtClean="0">
                        <a:latin typeface="Cambria Math" panose="02040503050406030204" pitchFamily="18" charset="0"/>
                      </a:rPr>
                      <m:t>𝑑</m:t>
                    </m:r>
                    <m:r>
                      <m:rPr>
                        <m:sty m:val="p"/>
                      </m:rPr>
                      <a:rPr lang="el-GR" b="0" i="1" smtClean="0">
                        <a:latin typeface="Cambria Math" panose="02040503050406030204" pitchFamily="18" charset="0"/>
                        <a:ea typeface="Cambria Math" panose="02040503050406030204" pitchFamily="18" charset="0"/>
                      </a:rPr>
                      <m:t>Ω</m:t>
                    </m:r>
                  </m:oMath>
                </a14:m>
                <a:r>
                  <a:rPr lang="en-US" sz="1800" dirty="0">
                    <a:effectLst/>
                    <a:latin typeface="ACaslonPro"/>
                  </a:rPr>
                  <a:t> </a:t>
                </a:r>
                <a:r>
                  <a:rPr lang="en-US" dirty="0"/>
                  <a:t>we simply count the </a:t>
                </a:r>
                <a:r>
                  <a:rPr lang="en-US" i="1" dirty="0"/>
                  <a:t>number </a:t>
                </a:r>
                <a:r>
                  <a:rPr lang="en-US" dirty="0"/>
                  <a:t>recorded per unit time (the </a:t>
                </a:r>
                <a:r>
                  <a:rPr lang="en-US" b="1" dirty="0"/>
                  <a:t>event rate</a:t>
                </a:r>
                <a:r>
                  <a:rPr lang="en-US" dirty="0"/>
                  <a:t>, </a:t>
                </a:r>
                <a:r>
                  <a:rPr lang="en-US" i="1" dirty="0" err="1"/>
                  <a:t>dN</a:t>
                </a:r>
                <a:r>
                  <a:rPr lang="en-US" dirty="0"/>
                  <a:t>), divide by </a:t>
                </a:r>
                <a14:m>
                  <m:oMath xmlns:m="http://schemas.openxmlformats.org/officeDocument/2006/math">
                    <m:r>
                      <a:rPr lang="en-US" i="1">
                        <a:latin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oMath>
                </a14:m>
                <a:r>
                  <a:rPr lang="en-US" dirty="0"/>
                  <a:t> and normalize to the luminosity of the incident beam.</a:t>
                </a:r>
              </a:p>
            </p:txBody>
          </p:sp>
        </mc:Choice>
        <mc:Fallback xmlns="">
          <p:sp>
            <p:nvSpPr>
              <p:cNvPr id="13" name="TextBox 12">
                <a:extLst>
                  <a:ext uri="{FF2B5EF4-FFF2-40B4-BE49-F238E27FC236}">
                    <a16:creationId xmlns:a16="http://schemas.microsoft.com/office/drawing/2014/main" id="{A4766165-B329-1639-F7C0-A2940C543642}"/>
                  </a:ext>
                </a:extLst>
              </p:cNvPr>
              <p:cNvSpPr txBox="1">
                <a:spLocks noRot="1" noChangeAspect="1" noMove="1" noResize="1" noEditPoints="1" noAdjustHandles="1" noChangeArrowheads="1" noChangeShapeType="1" noTextEdit="1"/>
              </p:cNvSpPr>
              <p:nvPr/>
            </p:nvSpPr>
            <p:spPr>
              <a:xfrm>
                <a:off x="277089" y="3893953"/>
                <a:ext cx="11599719" cy="1477328"/>
              </a:xfrm>
              <a:prstGeom prst="rect">
                <a:avLst/>
              </a:prstGeom>
              <a:blipFill>
                <a:blip r:embed="rId5"/>
                <a:stretch>
                  <a:fillRect l="-437"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365085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circle with white lines and black text&#10;&#10;Description automatically generated">
            <a:extLst>
              <a:ext uri="{FF2B5EF4-FFF2-40B4-BE49-F238E27FC236}">
                <a16:creationId xmlns:a16="http://schemas.microsoft.com/office/drawing/2014/main" id="{976EDE6B-18AE-73C5-5BDF-FE9635DA1A6E}"/>
              </a:ext>
            </a:extLst>
          </p:cNvPr>
          <p:cNvPicPr>
            <a:picLocks noChangeAspect="1"/>
          </p:cNvPicPr>
          <p:nvPr/>
        </p:nvPicPr>
        <p:blipFill>
          <a:blip r:embed="rId2"/>
          <a:stretch>
            <a:fillRect/>
          </a:stretch>
        </p:blipFill>
        <p:spPr>
          <a:xfrm>
            <a:off x="277091" y="1113690"/>
            <a:ext cx="5024098" cy="4174356"/>
          </a:xfrm>
          <a:prstGeom prst="rect">
            <a:avLst/>
          </a:prstGeom>
        </p:spPr>
      </p:pic>
      <p:sp>
        <p:nvSpPr>
          <p:cNvPr id="5" name="Title 1">
            <a:extLst>
              <a:ext uri="{FF2B5EF4-FFF2-40B4-BE49-F238E27FC236}">
                <a16:creationId xmlns:a16="http://schemas.microsoft.com/office/drawing/2014/main" id="{D52DFBB7-E523-017F-3D5E-4D7FC6FC200C}"/>
              </a:ext>
            </a:extLst>
          </p:cNvPr>
          <p:cNvSpPr txBox="1">
            <a:spLocks/>
          </p:cNvSpPr>
          <p:nvPr/>
        </p:nvSpPr>
        <p:spPr>
          <a:xfrm>
            <a:off x="27709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Scattering theory: Rutherford formula</a:t>
            </a:r>
          </a:p>
        </p:txBody>
      </p:sp>
      <p:pic>
        <p:nvPicPr>
          <p:cNvPr id="7" name="Picture 6" descr="A math problem with numbers&#10;&#10;Description automatically generated">
            <a:extLst>
              <a:ext uri="{FF2B5EF4-FFF2-40B4-BE49-F238E27FC236}">
                <a16:creationId xmlns:a16="http://schemas.microsoft.com/office/drawing/2014/main" id="{80760000-8CA7-54F8-24D1-B1B467731D26}"/>
              </a:ext>
            </a:extLst>
          </p:cNvPr>
          <p:cNvPicPr>
            <a:picLocks noChangeAspect="1"/>
          </p:cNvPicPr>
          <p:nvPr/>
        </p:nvPicPr>
        <p:blipFill>
          <a:blip r:embed="rId3"/>
          <a:stretch>
            <a:fillRect/>
          </a:stretch>
        </p:blipFill>
        <p:spPr>
          <a:xfrm>
            <a:off x="5444836" y="1512694"/>
            <a:ext cx="6601987" cy="877984"/>
          </a:xfrm>
          <a:prstGeom prst="rect">
            <a:avLst/>
          </a:prstGeom>
        </p:spPr>
      </p:pic>
      <p:sp>
        <p:nvSpPr>
          <p:cNvPr id="9" name="TextBox 8">
            <a:extLst>
              <a:ext uri="{FF2B5EF4-FFF2-40B4-BE49-F238E27FC236}">
                <a16:creationId xmlns:a16="http://schemas.microsoft.com/office/drawing/2014/main" id="{AF41683E-C4C5-2293-BF26-AA46DE83D167}"/>
              </a:ext>
            </a:extLst>
          </p:cNvPr>
          <p:cNvSpPr txBox="1"/>
          <p:nvPr/>
        </p:nvSpPr>
        <p:spPr>
          <a:xfrm>
            <a:off x="218506" y="5475177"/>
            <a:ext cx="11754987" cy="1200329"/>
          </a:xfrm>
          <a:prstGeom prst="rect">
            <a:avLst/>
          </a:prstGeom>
          <a:noFill/>
        </p:spPr>
        <p:txBody>
          <a:bodyPr wrap="square">
            <a:spAutoFit/>
          </a:bodyPr>
          <a:lstStyle/>
          <a:p>
            <a:r>
              <a:rPr lang="en-US" dirty="0"/>
              <a:t>In a cloud chamber, a 5.3 MeV alpha particle track from a lead-210 pin source near point 1 undergoes Rutherford scattering near point 2, deflecting by an angle of about 30°. It scatters once again near point 3 and finally comes to rest in the gas. The target nucleus in the chamber gas could have been a nitrogen, oxygen, carbon, or hydrogen nucleus. It received enough kinetic energy in the elastic collision to cause a short visible recoiling track near point 2. (The scale is in centimeters.)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8EFB5-0CF3-873D-8E8E-C2FC04EB8E2E}"/>
                  </a:ext>
                </a:extLst>
              </p:cNvPr>
              <p:cNvSpPr txBox="1"/>
              <p:nvPr/>
            </p:nvSpPr>
            <p:spPr>
              <a:xfrm>
                <a:off x="5444836" y="3477126"/>
                <a:ext cx="6099462" cy="646331"/>
              </a:xfrm>
              <a:prstGeom prst="rect">
                <a:avLst/>
              </a:prstGeom>
              <a:noFill/>
            </p:spPr>
            <p:txBody>
              <a:bodyPr wrap="square">
                <a:spAutoFit/>
              </a:bodyPr>
              <a:lstStyle/>
              <a:p>
                <a:r>
                  <a:rPr lang="en-US" dirty="0">
                    <a:latin typeface="ACaslonPro"/>
                  </a:rPr>
                  <a:t>T</a:t>
                </a:r>
                <a:r>
                  <a:rPr lang="en-US" sz="1800" dirty="0">
                    <a:effectLst/>
                    <a:latin typeface="ACaslonPro"/>
                  </a:rPr>
                  <a:t>he total cross-section for Rutherford scattering is </a:t>
                </a:r>
                <a:r>
                  <a:rPr lang="en-US" sz="1800" i="1" dirty="0">
                    <a:effectLst/>
                    <a:latin typeface="ACaslonPro"/>
                  </a:rPr>
                  <a:t>infinite! </a:t>
                </a:r>
                <a:endParaRPr lang="en-US" i="1" dirty="0">
                  <a:latin typeface="ACaslonPro"/>
                </a:endParaRPr>
              </a:p>
              <a:p>
                <a:r>
                  <a:rPr lang="en-US" dirty="0">
                    <a:latin typeface="ACaslonPro"/>
                  </a:rPr>
                  <a:t>In fact, n</a:t>
                </a:r>
                <a:r>
                  <a:rPr lang="en-US" sz="1800" dirty="0">
                    <a:effectLst/>
                    <a:latin typeface="ACaslonPro"/>
                  </a:rPr>
                  <a:t>ear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𝜃</m:t>
                    </m:r>
                    <m:r>
                      <a:rPr lang="en-US" sz="1800" i="1" smtClean="0">
                        <a:effectLst/>
                        <a:latin typeface="Cambria Math" panose="02040503050406030204" pitchFamily="18" charset="0"/>
                        <a:ea typeface="Cambria Math" panose="02040503050406030204" pitchFamily="18" charset="0"/>
                      </a:rPr>
                      <m:t>≈0</m:t>
                    </m:r>
                  </m:oMath>
                </a14:m>
                <a:r>
                  <a:rPr lang="en-US" sz="1800" i="1" dirty="0">
                    <a:effectLst/>
                    <a:latin typeface="ACaslonPro"/>
                  </a:rPr>
                  <a:t> and </a:t>
                </a:r>
                <a14:m>
                  <m:oMath xmlns:m="http://schemas.openxmlformats.org/officeDocument/2006/math">
                    <m:r>
                      <a:rPr lang="en-US" sz="1800" i="1" dirty="0" smtClean="0">
                        <a:effectLst/>
                        <a:latin typeface="Cambria Math" panose="02040503050406030204" pitchFamily="18" charset="0"/>
                        <a:ea typeface="Cambria Math" panose="02040503050406030204" pitchFamily="18" charset="0"/>
                      </a:rPr>
                      <m:t>𝜃</m:t>
                    </m:r>
                    <m:r>
                      <a:rPr lang="en-US" sz="1800" i="1" dirty="0" smtClean="0">
                        <a:effectLst/>
                        <a:latin typeface="Cambria Math" panose="02040503050406030204" pitchFamily="18" charset="0"/>
                        <a:ea typeface="Cambria Math" panose="02040503050406030204" pitchFamily="18" charset="0"/>
                      </a:rPr>
                      <m:t>≈</m:t>
                    </m:r>
                    <m:r>
                      <a:rPr lang="en-US" sz="1800" i="1" dirty="0" smtClean="0">
                        <a:effectLst/>
                        <a:latin typeface="Cambria Math" panose="02040503050406030204" pitchFamily="18" charset="0"/>
                        <a:ea typeface="Cambria Math" panose="02040503050406030204" pitchFamily="18" charset="0"/>
                      </a:rPr>
                      <m:t>𝜋</m:t>
                    </m:r>
                  </m:oMath>
                </a14:m>
                <a:r>
                  <a:rPr lang="en-US" sz="1800" i="1" dirty="0">
                    <a:effectLst/>
                    <a:latin typeface="ACaslonPro"/>
                  </a:rPr>
                  <a:t> </a:t>
                </a:r>
                <a:r>
                  <a:rPr lang="en-US" sz="1800" dirty="0">
                    <a:effectLst/>
                    <a:latin typeface="ACaslonPro"/>
                  </a:rPr>
                  <a:t>we can use</a:t>
                </a:r>
                <a:endParaRPr lang="en-US" dirty="0"/>
              </a:p>
            </p:txBody>
          </p:sp>
        </mc:Choice>
        <mc:Fallback xmlns="">
          <p:sp>
            <p:nvSpPr>
              <p:cNvPr id="11" name="TextBox 10">
                <a:extLst>
                  <a:ext uri="{FF2B5EF4-FFF2-40B4-BE49-F238E27FC236}">
                    <a16:creationId xmlns:a16="http://schemas.microsoft.com/office/drawing/2014/main" id="{EDB8EFB5-0CF3-873D-8E8E-C2FC04EB8E2E}"/>
                  </a:ext>
                </a:extLst>
              </p:cNvPr>
              <p:cNvSpPr txBox="1">
                <a:spLocks noRot="1" noChangeAspect="1" noMove="1" noResize="1" noEditPoints="1" noAdjustHandles="1" noChangeArrowheads="1" noChangeShapeType="1" noTextEdit="1"/>
              </p:cNvSpPr>
              <p:nvPr/>
            </p:nvSpPr>
            <p:spPr>
              <a:xfrm>
                <a:off x="5444836" y="3477126"/>
                <a:ext cx="6099462" cy="646331"/>
              </a:xfrm>
              <a:prstGeom prst="rect">
                <a:avLst/>
              </a:prstGeom>
              <a:blipFill>
                <a:blip r:embed="rId4"/>
                <a:stretch>
                  <a:fillRect l="-830" t="-3846" b="-15385"/>
                </a:stretch>
              </a:blipFill>
            </p:spPr>
            <p:txBody>
              <a:bodyPr/>
              <a:lstStyle/>
              <a:p>
                <a:r>
                  <a:rPr lang="en-US">
                    <a:noFill/>
                  </a:rPr>
                  <a:t> </a:t>
                </a:r>
              </a:p>
            </p:txBody>
          </p:sp>
        </mc:Fallback>
      </mc:AlternateContent>
      <p:pic>
        <p:nvPicPr>
          <p:cNvPr id="13" name="Picture 12" descr="A black text on a white background&#10;&#10;Description automatically generated">
            <a:extLst>
              <a:ext uri="{FF2B5EF4-FFF2-40B4-BE49-F238E27FC236}">
                <a16:creationId xmlns:a16="http://schemas.microsoft.com/office/drawing/2014/main" id="{D27337DF-451A-70B9-8B11-EF9E79426787}"/>
              </a:ext>
            </a:extLst>
          </p:cNvPr>
          <p:cNvPicPr>
            <a:picLocks noChangeAspect="1"/>
          </p:cNvPicPr>
          <p:nvPr/>
        </p:nvPicPr>
        <p:blipFill>
          <a:blip r:embed="rId5"/>
          <a:stretch>
            <a:fillRect/>
          </a:stretch>
        </p:blipFill>
        <p:spPr>
          <a:xfrm>
            <a:off x="6890813" y="2577809"/>
            <a:ext cx="3465945" cy="797380"/>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B7D38660-9A28-071F-157F-BB265D6084B4}"/>
              </a:ext>
            </a:extLst>
          </p:cNvPr>
          <p:cNvPicPr>
            <a:picLocks noChangeAspect="1"/>
          </p:cNvPicPr>
          <p:nvPr/>
        </p:nvPicPr>
        <p:blipFill>
          <a:blip r:embed="rId6"/>
          <a:stretch>
            <a:fillRect/>
          </a:stretch>
        </p:blipFill>
        <p:spPr>
          <a:xfrm>
            <a:off x="5534891" y="4225394"/>
            <a:ext cx="2744933" cy="355227"/>
          </a:xfrm>
          <a:prstGeom prst="rect">
            <a:avLst/>
          </a:prstGeom>
        </p:spPr>
      </p:pic>
      <p:pic>
        <p:nvPicPr>
          <p:cNvPr id="19" name="Picture 18">
            <a:extLst>
              <a:ext uri="{FF2B5EF4-FFF2-40B4-BE49-F238E27FC236}">
                <a16:creationId xmlns:a16="http://schemas.microsoft.com/office/drawing/2014/main" id="{39932100-D221-66DB-5868-5B51B696C1FE}"/>
              </a:ext>
            </a:extLst>
          </p:cNvPr>
          <p:cNvPicPr>
            <a:picLocks noChangeAspect="1"/>
          </p:cNvPicPr>
          <p:nvPr/>
        </p:nvPicPr>
        <p:blipFill>
          <a:blip r:embed="rId7"/>
          <a:stretch>
            <a:fillRect/>
          </a:stretch>
        </p:blipFill>
        <p:spPr>
          <a:xfrm>
            <a:off x="6324023" y="4856246"/>
            <a:ext cx="3401868" cy="39475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8749764-C7D7-B6FA-C7A8-3A9548261913}"/>
                  </a:ext>
                </a:extLst>
              </p:cNvPr>
              <p:cNvSpPr txBox="1"/>
              <p:nvPr/>
            </p:nvSpPr>
            <p:spPr>
              <a:xfrm>
                <a:off x="5688080" y="4843233"/>
                <a:ext cx="635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8749764-C7D7-B6FA-C7A8-3A9548261913}"/>
                  </a:ext>
                </a:extLst>
              </p:cNvPr>
              <p:cNvSpPr txBox="1">
                <a:spLocks noRot="1" noChangeAspect="1" noMove="1" noResize="1" noEditPoints="1" noAdjustHandles="1" noChangeArrowheads="1" noChangeShapeType="1" noTextEdit="1"/>
              </p:cNvSpPr>
              <p:nvPr/>
            </p:nvSpPr>
            <p:spPr>
              <a:xfrm>
                <a:off x="5688080" y="4843233"/>
                <a:ext cx="635943" cy="369332"/>
              </a:xfrm>
              <a:prstGeom prst="rect">
                <a:avLst/>
              </a:prstGeom>
              <a:blipFill>
                <a:blip r:embed="rId8"/>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3376A93-B412-FB66-589C-1293E41CCF23}"/>
              </a:ext>
            </a:extLst>
          </p:cNvPr>
          <p:cNvSpPr txBox="1"/>
          <p:nvPr/>
        </p:nvSpPr>
        <p:spPr>
          <a:xfrm>
            <a:off x="8435487" y="4262739"/>
            <a:ext cx="655949" cy="369332"/>
          </a:xfrm>
          <a:prstGeom prst="rect">
            <a:avLst/>
          </a:prstGeom>
          <a:noFill/>
        </p:spPr>
        <p:txBody>
          <a:bodyPr wrap="none" rtlCol="0">
            <a:spAutoFit/>
          </a:bodyPr>
          <a:lstStyle/>
          <a:p>
            <a:r>
              <a:rPr lang="en-US" dirty="0"/>
              <a:t>Then</a:t>
            </a:r>
          </a:p>
        </p:txBody>
      </p:sp>
    </p:spTree>
    <p:extLst>
      <p:ext uri="{BB962C8B-B14F-4D97-AF65-F5344CB8AC3E}">
        <p14:creationId xmlns:p14="http://schemas.microsoft.com/office/powerpoint/2010/main" val="42844310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25150</TotalTime>
  <Words>698</Words>
  <Application>Microsoft Macintosh PowerPoint</Application>
  <PresentationFormat>Widescreen</PresentationFormat>
  <Paragraphs>49</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ACaslonPro</vt:lpstr>
      <vt:lpstr>Arial</vt:lpstr>
      <vt:lpstr>Calibri</vt:lpstr>
      <vt:lpstr>Calibri Light</vt:lpstr>
      <vt:lpstr>Cambria Math</vt:lpstr>
      <vt:lpstr>Tahoma</vt:lpstr>
      <vt:lpstr>Office Theme</vt:lpstr>
      <vt:lpstr>PHYS4260 Quantum Mechanics II Spring 2025 </vt:lpstr>
      <vt:lpstr>Outline</vt:lpstr>
      <vt:lpstr>Re: Scattering theory: Classical</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130</cp:revision>
  <dcterms:created xsi:type="dcterms:W3CDTF">2024-01-06T21:01:45Z</dcterms:created>
  <dcterms:modified xsi:type="dcterms:W3CDTF">2025-02-27T23:12:27Z</dcterms:modified>
</cp:coreProperties>
</file>